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300" r:id="rId3"/>
    <p:sldId id="258" r:id="rId4"/>
    <p:sldId id="321" r:id="rId5"/>
    <p:sldId id="323" r:id="rId6"/>
    <p:sldId id="325" r:id="rId7"/>
    <p:sldId id="328" r:id="rId8"/>
    <p:sldId id="260" r:id="rId9"/>
    <p:sldId id="302" r:id="rId10"/>
    <p:sldId id="259" r:id="rId11"/>
    <p:sldId id="301" r:id="rId12"/>
    <p:sldId id="333" r:id="rId13"/>
    <p:sldId id="334" r:id="rId14"/>
    <p:sldId id="335" r:id="rId15"/>
    <p:sldId id="336" r:id="rId16"/>
    <p:sldId id="271" r:id="rId17"/>
    <p:sldId id="337" r:id="rId18"/>
    <p:sldId id="342" r:id="rId19"/>
    <p:sldId id="274" r:id="rId20"/>
  </p:sldIdLst>
  <p:sldSz cx="12192000" cy="6858000"/>
  <p:notesSz cx="12192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66" autoAdjust="0"/>
  </p:normalViewPr>
  <p:slideViewPr>
    <p:cSldViewPr>
      <p:cViewPr>
        <p:scale>
          <a:sx n="100" d="100"/>
          <a:sy n="100" d="100"/>
        </p:scale>
        <p:origin x="72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9525" y="203800"/>
            <a:ext cx="11552949" cy="730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нутренний слай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259053-6543-4284-97B3-2EB4F4B9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596988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3C388D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671672-7026-4CDB-A939-41335DD9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9548" y="5992014"/>
            <a:ext cx="1353152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E1CC0667-2001-4D70-B0A4-E29B98EEB1CF}" type="slidenum">
              <a:rPr lang="ru-RU" smtClean="0"/>
              <a:pPr/>
              <a:t>‹#›</a:t>
            </a:fld>
            <a:r>
              <a:rPr lang="ru-RU"/>
              <a:t> </a:t>
            </a:r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056F16F-E5D8-44C7-A3B7-D82C856FAD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522991"/>
            <a:ext cx="7316804" cy="7860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>
              <a:defRPr sz="270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C343B821-FE49-4211-9520-831C20CD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D51B9364-5DB4-4AFA-AFCD-E6626B227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C6D272EC-4FE5-4856-BBBD-4970EEA3A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505075"/>
            <a:ext cx="5157787" cy="31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A42FF725-7571-4F98-B64F-FA437E55E257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73788" y="2505075"/>
            <a:ext cx="5180013" cy="31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9B6E80F-14C0-49FD-B3E3-C912471678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296" y="620712"/>
            <a:ext cx="1359504" cy="37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2247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нутренний слайд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259053-6543-4284-97B3-2EB4F4B9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596988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3C388D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671672-7026-4CDB-A939-41335DD9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9548" y="5992014"/>
            <a:ext cx="1353152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E1CC0667-2001-4D70-B0A4-E29B98EEB1CF}" type="slidenum">
              <a:rPr lang="ru-RU" smtClean="0"/>
              <a:pPr/>
              <a:t>‹#›</a:t>
            </a:fld>
            <a:r>
              <a:rPr lang="ru-RU"/>
              <a:t> </a:t>
            </a:r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056F16F-E5D8-44C7-A3B7-D82C856FAD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522991"/>
            <a:ext cx="7316804" cy="7860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>
              <a:defRPr sz="270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935001-F611-48AA-8CCD-5608B23DE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648" y="620713"/>
            <a:ext cx="1353152" cy="377222"/>
          </a:xfrm>
          <a:prstGeom prst="rect">
            <a:avLst/>
          </a:prstGeom>
        </p:spPr>
      </p:pic>
      <p:sp>
        <p:nvSpPr>
          <p:cNvPr id="15" name="Текст 4">
            <a:extLst>
              <a:ext uri="{FF2B5EF4-FFF2-40B4-BE49-F238E27FC236}">
                <a16:creationId xmlns:a16="http://schemas.microsoft.com/office/drawing/2014/main" id="{D51B9364-5DB4-4AFA-AFCD-E6626B227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6612" y="1681163"/>
            <a:ext cx="3932237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E237B4B3-823E-4C5E-A8C7-573524382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681165"/>
            <a:ext cx="6172200" cy="39576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3D2DADC0-3A47-4A03-916A-647FD2D4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2505075"/>
            <a:ext cx="3932237" cy="31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5DF89-D09B-43D0-AF95-90F81E3E49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94296" y="620712"/>
            <a:ext cx="1359504" cy="37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7278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10DDC-3547-4683-AC65-B0D9C447F2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8179" y="2864218"/>
            <a:ext cx="9095643" cy="1129567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r>
              <a:rPr lang="ru-RU" dirty="0"/>
              <a:t>Спасибо за внимание!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20052F-71FF-4783-BF9B-3D24EB9A25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8061" y="811589"/>
            <a:ext cx="1946275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61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C378D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C378D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C378D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3">
            <a:extLst>
              <a:ext uri="{FF2B5EF4-FFF2-40B4-BE49-F238E27FC236}">
                <a16:creationId xmlns:a16="http://schemas.microsoft.com/office/drawing/2014/main" id="{7723E2FE-6012-4501-ACDB-3FECEA31DB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09455" y="60304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273C401B-1B14-4810-BA37-2D3B4ECEFE53}" type="datetime1">
              <a:rPr lang="ru-RU" smtClean="0"/>
              <a:t>20.06.2024</a:t>
            </a:fld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69C74DB-AE1A-437B-ACD9-E27CA6D76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6481"/>
            <a:ext cx="10515600" cy="177196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>
              <a:defRPr sz="45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E4B5BDC-B674-4D6C-BB4A-C5841B4B4B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017897"/>
            <a:ext cx="4140200" cy="365125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9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marL="385763" marR="0" lvl="0" indent="-38576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dirty="0"/>
              <a:t>вспомогательный текст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CA9203-8CF5-40F9-9015-089D63E9F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226" y="626121"/>
            <a:ext cx="2646405" cy="72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76889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ный слайд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69C74DB-AE1A-437B-ACD9-E27CA6D76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36734"/>
            <a:ext cx="10515600" cy="174217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>
              <a:defRPr sz="3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E4B5BDC-B674-4D6C-BB4A-C5841B4B4B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678906"/>
            <a:ext cx="5180664" cy="704114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9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marL="385763" marR="0" lvl="0" indent="-38576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dirty="0"/>
              <a:t>Вспомогательный текст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C1C127-BDB2-4D0F-B587-701998F716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65" y="587000"/>
            <a:ext cx="1596908" cy="4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05338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нутренний слайд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259053-6543-4284-97B3-2EB4F4B9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596988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3C388D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671672-7026-4CDB-A939-41335DD9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9548" y="5992014"/>
            <a:ext cx="1353152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E1CC0667-2001-4D70-B0A4-E29B98EEB1CF}" type="slidenum">
              <a:rPr lang="ru-RU" smtClean="0"/>
              <a:pPr/>
              <a:t>‹#›</a:t>
            </a:fld>
            <a:r>
              <a:rPr lang="ru-RU"/>
              <a:t> </a:t>
            </a:r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056F16F-E5D8-44C7-A3B7-D82C856FAD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522991"/>
            <a:ext cx="7316804" cy="7860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>
              <a:defRPr sz="270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935001-F611-48AA-8CCD-5608B23DE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648" y="620713"/>
            <a:ext cx="1353152" cy="377222"/>
          </a:xfrm>
          <a:prstGeom prst="rect">
            <a:avLst/>
          </a:prstGeom>
        </p:spPr>
      </p:pic>
      <p:sp>
        <p:nvSpPr>
          <p:cNvPr id="15" name="Текст 3">
            <a:extLst>
              <a:ext uri="{FF2B5EF4-FFF2-40B4-BE49-F238E27FC236}">
                <a16:creationId xmlns:a16="http://schemas.microsoft.com/office/drawing/2014/main" id="{C0B80ED3-DC8A-42DC-BC4B-95F5485A2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905002"/>
            <a:ext cx="7315216" cy="3733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C439BE-A362-4687-BF3E-E918BF66BC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94296" y="620712"/>
            <a:ext cx="1359504" cy="37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0560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нутренний слай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259053-6543-4284-97B3-2EB4F4B9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596988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3C388D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671672-7026-4CDB-A939-41335DD9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9548" y="5992014"/>
            <a:ext cx="1353152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E1CC0667-2001-4D70-B0A4-E29B98EEB1CF}" type="slidenum">
              <a:rPr lang="ru-RU" smtClean="0"/>
              <a:pPr/>
              <a:t>‹#›</a:t>
            </a:fld>
            <a:r>
              <a:rPr lang="ru-RU"/>
              <a:t> </a:t>
            </a:r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056F16F-E5D8-44C7-A3B7-D82C856FAD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522991"/>
            <a:ext cx="7316804" cy="7860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>
              <a:defRPr sz="270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4CB95F22-9E2C-4211-AAFB-5B5D997EC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7"/>
            <a:ext cx="5181600" cy="369887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FCAB735F-6D60-44D5-9A62-77B6C254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7"/>
            <a:ext cx="5181600" cy="369887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F151EA6-8C1E-47EE-BE7F-A9D10786B8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296" y="620712"/>
            <a:ext cx="1359504" cy="37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7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94296" y="620712"/>
            <a:ext cx="1359503" cy="37722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1000" y="94170"/>
            <a:ext cx="1164999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3C378D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9525" y="1326007"/>
            <a:ext cx="11552949" cy="1376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88994" y="6135939"/>
            <a:ext cx="570865" cy="522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680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>
            <a:extLst>
              <a:ext uri="{FF2B5EF4-FFF2-40B4-BE49-F238E27FC236}">
                <a16:creationId xmlns:a16="http://schemas.microsoft.com/office/drawing/2014/main" id="{6491F811-66AB-41C0-995D-6731215D2505}"/>
              </a:ext>
            </a:extLst>
          </p:cNvPr>
          <p:cNvSpPr txBox="1"/>
          <p:nvPr/>
        </p:nvSpPr>
        <p:spPr>
          <a:xfrm>
            <a:off x="4343400" y="381000"/>
            <a:ext cx="6395085" cy="1583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</a:t>
            </a:r>
            <a:r>
              <a:rPr sz="1400" b="1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науки</a:t>
            </a:r>
            <a:r>
              <a:rPr sz="1400" b="1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sz="1400" b="1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</a:t>
            </a:r>
            <a:r>
              <a:rPr sz="1400" b="1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образования</a:t>
            </a:r>
            <a:r>
              <a:rPr sz="1400" b="1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Российской</a:t>
            </a:r>
            <a:r>
              <a:rPr sz="1400" b="1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Федерации</a:t>
            </a:r>
            <a:endParaRPr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5"/>
              </a:spcBef>
            </a:pPr>
            <a:endParaRPr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3230" marR="372745" algn="ctr">
              <a:lnSpc>
                <a:spcPts val="1510"/>
              </a:lnSpc>
            </a:pP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</a:t>
            </a:r>
            <a:r>
              <a:rPr sz="1400" b="1" spc="-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автономное </a:t>
            </a:r>
            <a:r>
              <a:rPr sz="1400" b="1" spc="-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образовательное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48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учреждение</a:t>
            </a:r>
            <a:r>
              <a:rPr sz="1400" b="1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  <a:endParaRPr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4815" marR="413384" algn="ctr">
              <a:lnSpc>
                <a:spcPts val="1510"/>
              </a:lnSpc>
              <a:spcBef>
                <a:spcPts val="5"/>
              </a:spcBef>
            </a:pP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ТОМСКИЙ ГОСУДАРСТВЕННЫЙ УНИВЕРСИТЕТ СИСТЕМ </a:t>
            </a:r>
            <a:r>
              <a:rPr sz="1400" b="1" spc="-46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</a:t>
            </a:r>
            <a:r>
              <a:rPr sz="1400" b="1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sz="1400" b="1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РАДИОЭЛЕКТРОНИКИ</a:t>
            </a:r>
            <a:r>
              <a:rPr sz="1400" b="1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(ТУСУР)</a:t>
            </a:r>
            <a:endParaRPr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" algn="ctr">
              <a:spcBef>
                <a:spcPts val="1325"/>
              </a:spcBef>
            </a:pP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</a:t>
            </a:r>
            <a:r>
              <a:rPr sz="1400" b="1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автоматизированных</a:t>
            </a:r>
            <a:r>
              <a:rPr sz="1400" b="1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</a:t>
            </a:r>
            <a:r>
              <a:rPr sz="1400" b="1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</a:t>
            </a:r>
            <a:r>
              <a:rPr sz="1400" b="1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(АСУ)</a:t>
            </a:r>
            <a:endParaRPr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795B26C-FF71-8D51-9DC8-AE541BFCFC27}"/>
              </a:ext>
            </a:extLst>
          </p:cNvPr>
          <p:cNvSpPr txBox="1"/>
          <p:nvPr/>
        </p:nvSpPr>
        <p:spPr>
          <a:xfrm>
            <a:off x="1751965" y="2283642"/>
            <a:ext cx="8688070" cy="90922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0" algn="ctr">
              <a:lnSpc>
                <a:spcPts val="3470"/>
              </a:lnSpc>
              <a:spcBef>
                <a:spcPts val="90"/>
              </a:spcBef>
            </a:pPr>
            <a:r>
              <a:rPr lang="ru-RU" sz="3200" b="1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комплекс для проектирования и обучения нейронных сетей</a:t>
            </a:r>
            <a:endParaRPr sz="3200" b="1" spc="-1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A7177A69-F631-4087-D641-5631EEFADD06}"/>
              </a:ext>
            </a:extLst>
          </p:cNvPr>
          <p:cNvSpPr txBox="1"/>
          <p:nvPr/>
        </p:nvSpPr>
        <p:spPr>
          <a:xfrm>
            <a:off x="6705600" y="4715186"/>
            <a:ext cx="5334000" cy="1797287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957705" marR="349885">
              <a:lnSpc>
                <a:spcPts val="1730"/>
              </a:lnSpc>
              <a:spcBef>
                <a:spcPts val="315"/>
              </a:spcBef>
            </a:pPr>
            <a:r>
              <a:rPr sz="1600" b="1" spc="-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</a:t>
            </a:r>
            <a:r>
              <a:rPr lang="ru-RU"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sz="1600" b="1" spc="-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</a:t>
            </a:r>
            <a:r>
              <a:rPr lang="ru-RU"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</a:t>
            </a:r>
            <a:r>
              <a:rPr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гр. 43</a:t>
            </a:r>
            <a:r>
              <a:rPr lang="ru-RU"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Лузинсан Анастасия Александровна</a:t>
            </a:r>
            <a:endParaRPr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57705">
              <a:lnSpc>
                <a:spcPts val="1825"/>
              </a:lnSpc>
              <a:spcBef>
                <a:spcPts val="1505"/>
              </a:spcBef>
            </a:pPr>
            <a:r>
              <a:rPr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</a:p>
          <a:p>
            <a:pPr marL="1957705" marR="5080">
              <a:lnSpc>
                <a:spcPts val="1730"/>
              </a:lnSpc>
              <a:spcBef>
                <a:spcPts val="120"/>
              </a:spcBef>
            </a:pPr>
            <a:r>
              <a:rPr lang="ru-RU"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профессор</a:t>
            </a:r>
            <a:r>
              <a:rPr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</a:t>
            </a:r>
            <a:r>
              <a:rPr lang="ru-RU"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ы</a:t>
            </a:r>
            <a:r>
              <a:rPr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АСУ, </a:t>
            </a:r>
            <a:r>
              <a:rPr lang="ru-RU" sz="1600" b="1" spc="-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z="1600" b="1" spc="-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т.н</a:t>
            </a:r>
            <a:r>
              <a:rPr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b="1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57705" marR="5080">
              <a:lnSpc>
                <a:spcPts val="1730"/>
              </a:lnSpc>
              <a:spcBef>
                <a:spcPts val="120"/>
              </a:spcBef>
            </a:pPr>
            <a:r>
              <a:rPr lang="ru-RU"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Захарова Александра Александровна 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F0DBA3CD-FD18-B120-D96B-1EE6ADAF931A}"/>
              </a:ext>
            </a:extLst>
          </p:cNvPr>
          <p:cNvSpPr txBox="1"/>
          <p:nvPr/>
        </p:nvSpPr>
        <p:spPr>
          <a:xfrm>
            <a:off x="3400425" y="3553513"/>
            <a:ext cx="5391150" cy="7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Презентация по результатам</a:t>
            </a:r>
            <a:endParaRPr lang="ru-RU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бакалаврской </a:t>
            </a:r>
            <a:r>
              <a:rPr lang="ru-RU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работы</a:t>
            </a:r>
            <a:endParaRPr lang="ru-RU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066EA5-2019-483D-849B-1E141C43FE72}"/>
              </a:ext>
            </a:extLst>
          </p:cNvPr>
          <p:cNvSpPr txBox="1"/>
          <p:nvPr/>
        </p:nvSpPr>
        <p:spPr>
          <a:xfrm>
            <a:off x="4405312" y="6143718"/>
            <a:ext cx="3381375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Томск 2024</a:t>
            </a:r>
            <a:endParaRPr lang="ru-RU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69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10955850" y="6147124"/>
            <a:ext cx="1236345" cy="488315"/>
            <a:chOff x="10955850" y="6147124"/>
            <a:chExt cx="1236345" cy="4883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4.png">
            <a:extLst>
              <a:ext uri="{FF2B5EF4-FFF2-40B4-BE49-F238E27FC236}">
                <a16:creationId xmlns:a16="http://schemas.microsoft.com/office/drawing/2014/main" id="{D2EA7207-D7A9-4A64-8740-F3B85F108F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10" t="4466" r="2794" b="59258"/>
          <a:stretch>
            <a:fillRect/>
          </a:stretch>
        </p:blipFill>
        <p:spPr bwMode="auto">
          <a:xfrm>
            <a:off x="1752600" y="1242432"/>
            <a:ext cx="4050544" cy="5148580"/>
          </a:xfrm>
          <a:prstGeom prst="rect">
            <a:avLst/>
          </a:prstGeom>
        </p:spPr>
      </p:pic>
      <p:pic>
        <p:nvPicPr>
          <p:cNvPr id="10" name="image5.png">
            <a:extLst>
              <a:ext uri="{FF2B5EF4-FFF2-40B4-BE49-F238E27FC236}">
                <a16:creationId xmlns:a16="http://schemas.microsoft.com/office/drawing/2014/main" id="{5038332A-A19F-45EE-B6B4-D00198DBEF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55" t="63476" r="3588" b="5795"/>
          <a:stretch>
            <a:fillRect/>
          </a:stretch>
        </p:blipFill>
        <p:spPr bwMode="auto">
          <a:xfrm>
            <a:off x="6248400" y="1242432"/>
            <a:ext cx="4388695" cy="4701168"/>
          </a:xfrm>
          <a:prstGeom prst="rect">
            <a:avLst/>
          </a:prstGeom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id="{7208E897-937F-4423-927D-AA12002B60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7467600" cy="926857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40"/>
              </a:spcBef>
            </a:pPr>
            <a: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  <a:r>
              <a:rPr lang="en-US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последовательности</a:t>
            </a:r>
            <a:endParaRPr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36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10955850" y="6147124"/>
            <a:ext cx="1236345" cy="488315"/>
            <a:chOff x="10955850" y="6147124"/>
            <a:chExt cx="1236345" cy="4883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9.png">
            <a:extLst>
              <a:ext uri="{FF2B5EF4-FFF2-40B4-BE49-F238E27FC236}">
                <a16:creationId xmlns:a16="http://schemas.microsoft.com/office/drawing/2014/main" id="{AB753DE4-5EAF-4C07-90DC-CEE0205A9B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8" t="1442" r="50036" b="50388"/>
          <a:stretch>
            <a:fillRect/>
          </a:stretch>
        </p:blipFill>
        <p:spPr bwMode="auto">
          <a:xfrm>
            <a:off x="1539881" y="992822"/>
            <a:ext cx="4156069" cy="2663190"/>
          </a:xfrm>
          <a:prstGeom prst="rect">
            <a:avLst/>
          </a:prstGeom>
        </p:spPr>
      </p:pic>
      <p:pic>
        <p:nvPicPr>
          <p:cNvPr id="12" name="Image2">
            <a:extLst>
              <a:ext uri="{FF2B5EF4-FFF2-40B4-BE49-F238E27FC236}">
                <a16:creationId xmlns:a16="http://schemas.microsoft.com/office/drawing/2014/main" id="{AF60B12B-FD05-4234-B2EC-F1ABF6E4B9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0" t="50402" r="50036" b="1331"/>
          <a:stretch>
            <a:fillRect/>
          </a:stretch>
        </p:blipFill>
        <p:spPr bwMode="auto">
          <a:xfrm>
            <a:off x="5715000" y="990600"/>
            <a:ext cx="4156069" cy="2665412"/>
          </a:xfrm>
          <a:prstGeom prst="rect">
            <a:avLst/>
          </a:prstGeom>
        </p:spPr>
      </p:pic>
      <p:pic>
        <p:nvPicPr>
          <p:cNvPr id="13" name="Image3">
            <a:extLst>
              <a:ext uri="{FF2B5EF4-FFF2-40B4-BE49-F238E27FC236}">
                <a16:creationId xmlns:a16="http://schemas.microsoft.com/office/drawing/2014/main" id="{EE8CAB14-5E20-47E6-B88C-E4CF59A5FC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33" t="1414" r="1482" b="50388"/>
          <a:stretch>
            <a:fillRect/>
          </a:stretch>
        </p:blipFill>
        <p:spPr bwMode="auto">
          <a:xfrm>
            <a:off x="1539881" y="3656012"/>
            <a:ext cx="4174161" cy="2665412"/>
          </a:xfrm>
          <a:prstGeom prst="rect">
            <a:avLst/>
          </a:prstGeom>
        </p:spPr>
      </p:pic>
      <p:pic>
        <p:nvPicPr>
          <p:cNvPr id="14" name="Image4">
            <a:extLst>
              <a:ext uri="{FF2B5EF4-FFF2-40B4-BE49-F238E27FC236}">
                <a16:creationId xmlns:a16="http://schemas.microsoft.com/office/drawing/2014/main" id="{5648CF8F-F422-4868-B61A-BFFB116E27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66" t="50633" r="1648" b="1203"/>
          <a:stretch>
            <a:fillRect/>
          </a:stretch>
        </p:blipFill>
        <p:spPr bwMode="auto">
          <a:xfrm>
            <a:off x="5714043" y="3656012"/>
            <a:ext cx="4174162" cy="2674654"/>
          </a:xfrm>
          <a:prstGeom prst="rect">
            <a:avLst/>
          </a:prstGeom>
        </p:spPr>
      </p:pic>
      <p:sp>
        <p:nvSpPr>
          <p:cNvPr id="15" name="object 4">
            <a:extLst>
              <a:ext uri="{FF2B5EF4-FFF2-40B4-BE49-F238E27FC236}">
                <a16:creationId xmlns:a16="http://schemas.microsoft.com/office/drawing/2014/main" id="{2A9D5726-EEC1-4055-87E8-58378124F8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8534400" cy="518091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40"/>
              </a:spcBef>
            </a:pPr>
            <a: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Проектирование. </a:t>
            </a:r>
            <a:r>
              <a:rPr lang="ru-RU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Макеты интерфейса</a:t>
            </a:r>
            <a:endParaRPr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832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10955850" y="6147124"/>
            <a:ext cx="1236345" cy="488315"/>
            <a:chOff x="10955850" y="6147124"/>
            <a:chExt cx="1236345" cy="4883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ED1AD6D3-FA13-4938-93A8-F83584413F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9372600" cy="966931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40"/>
              </a:spcBef>
            </a:pPr>
            <a: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Реализация. </a:t>
            </a:r>
            <a:r>
              <a:rPr lang="ru-RU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интерфейсных классов</a:t>
            </a:r>
            <a:endParaRPr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BEFC86B-11BE-4CB5-A72B-D9B0B3F5A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930480"/>
            <a:ext cx="6629400" cy="587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18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10955850" y="6147124"/>
            <a:ext cx="1236345" cy="488315"/>
            <a:chOff x="10955850" y="6147124"/>
            <a:chExt cx="1236345" cy="4883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83A4034E-032B-48B3-BD95-05A5954387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4384075" cy="1824538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40"/>
              </a:spcBef>
            </a:pPr>
            <a: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</a:t>
            </a:r>
            <a:b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br>
              <a:rPr lang="ru-RU" sz="2400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ресурсных</a:t>
            </a:r>
            <a:br>
              <a:rPr lang="ru-RU" sz="2400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классов</a:t>
            </a:r>
            <a:endParaRPr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28B6D4-2756-4EFD-8E15-9BE44ED76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588" y="38100"/>
            <a:ext cx="5880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53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7391400" cy="926857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40"/>
              </a:spcBef>
            </a:pPr>
            <a: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  <a:b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классов обучения</a:t>
            </a:r>
            <a:endParaRPr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955850" y="6147124"/>
            <a:ext cx="1236345" cy="488315"/>
            <a:chOff x="10955850" y="6147124"/>
            <a:chExt cx="1236345" cy="4883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C32CD2-C420-445D-894A-A54E51022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5" y="1557337"/>
            <a:ext cx="74485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68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5800" y="437566"/>
            <a:ext cx="7543800" cy="699038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2520"/>
              </a:lnSpc>
              <a:spcBef>
                <a:spcPts val="420"/>
              </a:spcBef>
            </a:pPr>
            <a:r>
              <a:rPr b="1" spc="1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</a:t>
            </a:r>
            <a:b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</a:t>
            </a:r>
            <a:r>
              <a:rPr lang="ru-RU" sz="2400" b="1" spc="15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2400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связывание узлов</a:t>
            </a:r>
            <a:endParaRPr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10.png">
            <a:extLst>
              <a:ext uri="{FF2B5EF4-FFF2-40B4-BE49-F238E27FC236}">
                <a16:creationId xmlns:a16="http://schemas.microsoft.com/office/drawing/2014/main" id="{2B8D7C28-3C55-488F-A9D2-66C5C92283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3"/>
          <a:stretch>
            <a:fillRect/>
          </a:stretch>
        </p:blipFill>
        <p:spPr bwMode="auto">
          <a:xfrm>
            <a:off x="495904" y="1341761"/>
            <a:ext cx="4740213" cy="4839918"/>
          </a:xfrm>
          <a:prstGeom prst="rect">
            <a:avLst/>
          </a:prstGeom>
        </p:spPr>
      </p:pic>
      <p:pic>
        <p:nvPicPr>
          <p:cNvPr id="10" name="image12.png">
            <a:extLst>
              <a:ext uri="{FF2B5EF4-FFF2-40B4-BE49-F238E27FC236}">
                <a16:creationId xmlns:a16="http://schemas.microsoft.com/office/drawing/2014/main" id="{6E0019BC-3DC5-4351-B4DB-58F45C13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"/>
          <a:stretch>
            <a:fillRect/>
          </a:stretch>
        </p:blipFill>
        <p:spPr bwMode="auto">
          <a:xfrm>
            <a:off x="5740338" y="1341761"/>
            <a:ext cx="5995988" cy="4794178"/>
          </a:xfrm>
          <a:prstGeom prst="rect">
            <a:avLst/>
          </a:prstGeom>
        </p:spPr>
      </p:pic>
      <p:grpSp>
        <p:nvGrpSpPr>
          <p:cNvPr id="15" name="object 5">
            <a:extLst>
              <a:ext uri="{FF2B5EF4-FFF2-40B4-BE49-F238E27FC236}">
                <a16:creationId xmlns:a16="http://schemas.microsoft.com/office/drawing/2014/main" id="{DEF9302A-2BE9-4786-8F65-0E53E32A6AD5}"/>
              </a:ext>
            </a:extLst>
          </p:cNvPr>
          <p:cNvGrpSpPr/>
          <p:nvPr/>
        </p:nvGrpSpPr>
        <p:grpSpPr>
          <a:xfrm>
            <a:off x="11108250" y="6299524"/>
            <a:ext cx="1236345" cy="488315"/>
            <a:chOff x="10955850" y="6147124"/>
            <a:chExt cx="1236345" cy="488315"/>
          </a:xfrm>
        </p:grpSpPr>
        <p:pic>
          <p:nvPicPr>
            <p:cNvPr id="16" name="object 6">
              <a:extLst>
                <a:ext uri="{FF2B5EF4-FFF2-40B4-BE49-F238E27FC236}">
                  <a16:creationId xmlns:a16="http://schemas.microsoft.com/office/drawing/2014/main" id="{D4922EF7-A4FD-4805-B773-E8AC85CE49C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0E841981-1574-4EDB-A2F4-27C8CC8BBAEC}"/>
                </a:ext>
              </a:extLst>
            </p:cNvPr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object 8">
            <a:extLst>
              <a:ext uri="{FF2B5EF4-FFF2-40B4-BE49-F238E27FC236}">
                <a16:creationId xmlns:a16="http://schemas.microsoft.com/office/drawing/2014/main" id="{71C7586F-A3D9-456F-B22D-B9BB7CA179A2}"/>
              </a:ext>
            </a:extLst>
          </p:cNvPr>
          <p:cNvSpPr txBox="1">
            <a:spLocks/>
          </p:cNvSpPr>
          <p:nvPr/>
        </p:nvSpPr>
        <p:spPr>
          <a:xfrm>
            <a:off x="11641394" y="6288339"/>
            <a:ext cx="570865" cy="522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3500" b="0" i="0" kern="1200">
                <a:solidFill>
                  <a:schemeClr val="bg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lang="ru-RU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marL="38100">
                <a:lnSpc>
                  <a:spcPts val="3970"/>
                </a:lnSpc>
              </a:pPr>
              <a:t>15</a:t>
            </a:fld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5800" y="437566"/>
            <a:ext cx="7467600" cy="1019638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2520"/>
              </a:lnSpc>
              <a:spcBef>
                <a:spcPts val="420"/>
              </a:spcBef>
            </a:pPr>
            <a:r>
              <a:rPr b="1" spc="1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</a:t>
            </a:r>
            <a:b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Справочная информация, конфигурация архитектуры, сохранение проекта</a:t>
            </a:r>
            <a:endParaRPr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19.png">
            <a:extLst>
              <a:ext uri="{FF2B5EF4-FFF2-40B4-BE49-F238E27FC236}">
                <a16:creationId xmlns:a16="http://schemas.microsoft.com/office/drawing/2014/main" id="{B2678DCA-6848-4683-84D6-565F089A3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3465" y="1517528"/>
            <a:ext cx="4114800" cy="1694984"/>
          </a:xfrm>
          <a:prstGeom prst="rect">
            <a:avLst/>
          </a:prstGeom>
        </p:spPr>
      </p:pic>
      <p:pic>
        <p:nvPicPr>
          <p:cNvPr id="12" name="image20.png">
            <a:extLst>
              <a:ext uri="{FF2B5EF4-FFF2-40B4-BE49-F238E27FC236}">
                <a16:creationId xmlns:a16="http://schemas.microsoft.com/office/drawing/2014/main" id="{73C0D963-3797-41C6-85FC-6B1CA98A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034" b="3198"/>
          <a:stretch>
            <a:fillRect/>
          </a:stretch>
        </p:blipFill>
        <p:spPr bwMode="auto">
          <a:xfrm>
            <a:off x="483465" y="3212512"/>
            <a:ext cx="5571544" cy="3423285"/>
          </a:xfrm>
          <a:prstGeom prst="rect">
            <a:avLst/>
          </a:prstGeom>
        </p:spPr>
      </p:pic>
      <p:pic>
        <p:nvPicPr>
          <p:cNvPr id="14" name="image24.png">
            <a:extLst>
              <a:ext uri="{FF2B5EF4-FFF2-40B4-BE49-F238E27FC236}">
                <a16:creationId xmlns:a16="http://schemas.microsoft.com/office/drawing/2014/main" id="{10961925-CE14-4447-9E82-C7C9131A2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306653" y="2074797"/>
            <a:ext cx="4157518" cy="3733500"/>
          </a:xfrm>
          <a:prstGeom prst="rect">
            <a:avLst/>
          </a:prstGeom>
        </p:spPr>
      </p:pic>
      <p:pic>
        <p:nvPicPr>
          <p:cNvPr id="13" name="image23.png">
            <a:extLst>
              <a:ext uri="{FF2B5EF4-FFF2-40B4-BE49-F238E27FC236}">
                <a16:creationId xmlns:a16="http://schemas.microsoft.com/office/drawing/2014/main" id="{07B1AD22-E0E5-4ACD-9C7A-70491960EE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114"/>
          <a:stretch>
            <a:fillRect/>
          </a:stretch>
        </p:blipFill>
        <p:spPr bwMode="auto">
          <a:xfrm>
            <a:off x="6055009" y="1583569"/>
            <a:ext cx="2895600" cy="3268988"/>
          </a:xfrm>
          <a:prstGeom prst="rect">
            <a:avLst/>
          </a:prstGeom>
        </p:spPr>
      </p:pic>
      <p:grpSp>
        <p:nvGrpSpPr>
          <p:cNvPr id="15" name="object 5">
            <a:extLst>
              <a:ext uri="{FF2B5EF4-FFF2-40B4-BE49-F238E27FC236}">
                <a16:creationId xmlns:a16="http://schemas.microsoft.com/office/drawing/2014/main" id="{05CB6609-465F-42B3-8648-4B084D795159}"/>
              </a:ext>
            </a:extLst>
          </p:cNvPr>
          <p:cNvGrpSpPr/>
          <p:nvPr/>
        </p:nvGrpSpPr>
        <p:grpSpPr>
          <a:xfrm>
            <a:off x="11108250" y="6299524"/>
            <a:ext cx="1236345" cy="488315"/>
            <a:chOff x="10955850" y="6147124"/>
            <a:chExt cx="1236345" cy="488315"/>
          </a:xfrm>
        </p:grpSpPr>
        <p:pic>
          <p:nvPicPr>
            <p:cNvPr id="16" name="object 6">
              <a:extLst>
                <a:ext uri="{FF2B5EF4-FFF2-40B4-BE49-F238E27FC236}">
                  <a16:creationId xmlns:a16="http://schemas.microsoft.com/office/drawing/2014/main" id="{5C84C814-CBD2-42E0-9EE6-45D5D43BF65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0E66FB72-4F22-4FD3-838F-83EAEFCCAA25}"/>
                </a:ext>
              </a:extLst>
            </p:cNvPr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object 8">
            <a:extLst>
              <a:ext uri="{FF2B5EF4-FFF2-40B4-BE49-F238E27FC236}">
                <a16:creationId xmlns:a16="http://schemas.microsoft.com/office/drawing/2014/main" id="{5DF5DCBF-EC11-48BE-80E2-30CC9CA617F9}"/>
              </a:ext>
            </a:extLst>
          </p:cNvPr>
          <p:cNvSpPr txBox="1">
            <a:spLocks/>
          </p:cNvSpPr>
          <p:nvPr/>
        </p:nvSpPr>
        <p:spPr>
          <a:xfrm>
            <a:off x="11641394" y="6288339"/>
            <a:ext cx="570865" cy="522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3500" b="0" i="0" kern="1200">
                <a:solidFill>
                  <a:schemeClr val="bg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lang="ru-RU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marL="38100">
                <a:lnSpc>
                  <a:spcPts val="3970"/>
                </a:lnSpc>
              </a:pPr>
              <a:t>16</a:t>
            </a:fld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450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34.png">
            <a:extLst>
              <a:ext uri="{FF2B5EF4-FFF2-40B4-BE49-F238E27FC236}">
                <a16:creationId xmlns:a16="http://schemas.microsoft.com/office/drawing/2014/main" id="{515D7904-E3F8-42D9-AB51-5204E079EF9A}"/>
              </a:ext>
            </a:extLst>
          </p:cNvPr>
          <p:cNvPicPr/>
          <p:nvPr/>
        </p:nvPicPr>
        <p:blipFill rotWithShape="1">
          <a:blip r:embed="rId2"/>
          <a:srcRect t="57863"/>
          <a:stretch/>
        </p:blipFill>
        <p:spPr bwMode="auto">
          <a:xfrm>
            <a:off x="6042599" y="5075179"/>
            <a:ext cx="5939790" cy="165893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5800" y="437566"/>
            <a:ext cx="6629400" cy="402482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2520"/>
              </a:lnSpc>
              <a:spcBef>
                <a:spcPts val="420"/>
              </a:spcBef>
            </a:pPr>
            <a: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Тестирование. </a:t>
            </a:r>
            <a:r>
              <a:rPr lang="en-US" b="1" spc="15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endParaRPr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77F326B4-9DF4-4E0E-A60E-C3B1BAFE5226}"/>
              </a:ext>
            </a:extLst>
          </p:cNvPr>
          <p:cNvGrpSpPr/>
          <p:nvPr/>
        </p:nvGrpSpPr>
        <p:grpSpPr>
          <a:xfrm>
            <a:off x="11108250" y="6299524"/>
            <a:ext cx="1236345" cy="488315"/>
            <a:chOff x="10955850" y="6147124"/>
            <a:chExt cx="1236345" cy="488315"/>
          </a:xfrm>
        </p:grpSpPr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8F72104B-DFCB-458A-AB18-A891B2ADA1C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94699D53-CF34-45CB-B981-7F06DD3CB015}"/>
                </a:ext>
              </a:extLst>
            </p:cNvPr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object 8">
            <a:extLst>
              <a:ext uri="{FF2B5EF4-FFF2-40B4-BE49-F238E27FC236}">
                <a16:creationId xmlns:a16="http://schemas.microsoft.com/office/drawing/2014/main" id="{BD49A883-6894-4B60-B882-324E001CA33A}"/>
              </a:ext>
            </a:extLst>
          </p:cNvPr>
          <p:cNvSpPr txBox="1">
            <a:spLocks/>
          </p:cNvSpPr>
          <p:nvPr/>
        </p:nvSpPr>
        <p:spPr>
          <a:xfrm>
            <a:off x="11641394" y="6288339"/>
            <a:ext cx="570865" cy="522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3500" b="0" i="0" kern="1200">
                <a:solidFill>
                  <a:schemeClr val="bg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lang="ru-RU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marL="38100">
                <a:lnSpc>
                  <a:spcPts val="3970"/>
                </a:lnSpc>
              </a:pPr>
              <a:t>17</a:t>
            </a:fld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13.png">
            <a:extLst>
              <a:ext uri="{FF2B5EF4-FFF2-40B4-BE49-F238E27FC236}">
                <a16:creationId xmlns:a16="http://schemas.microsoft.com/office/drawing/2014/main" id="{7EE32995-7853-4269-938B-74A24D4C392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269237" y="809117"/>
            <a:ext cx="5939790" cy="3746500"/>
          </a:xfrm>
          <a:prstGeom prst="rect">
            <a:avLst/>
          </a:prstGeom>
        </p:spPr>
      </p:pic>
      <p:pic>
        <p:nvPicPr>
          <p:cNvPr id="17" name="image34.png">
            <a:extLst>
              <a:ext uri="{FF2B5EF4-FFF2-40B4-BE49-F238E27FC236}">
                <a16:creationId xmlns:a16="http://schemas.microsoft.com/office/drawing/2014/main" id="{D747A9F5-2873-4832-A515-8FD8C90E2F64}"/>
              </a:ext>
            </a:extLst>
          </p:cNvPr>
          <p:cNvPicPr/>
          <p:nvPr/>
        </p:nvPicPr>
        <p:blipFill rotWithShape="1">
          <a:blip r:embed="rId2"/>
          <a:srcRect b="43443"/>
          <a:stretch/>
        </p:blipFill>
        <p:spPr bwMode="auto">
          <a:xfrm>
            <a:off x="228600" y="4524685"/>
            <a:ext cx="5939790" cy="22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09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71600" y="457200"/>
            <a:ext cx="3539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5043" y="1254503"/>
            <a:ext cx="10347757" cy="50131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В ходе выполнения работы был разработан учебный комплекс для проектирования и обучения нейронных сетей, который позволяет повысить эффективность процесса формирования компетенций студентов в области глубокого обучения на основе типовых архитектур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сетей.</a:t>
            </a:r>
          </a:p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Дальнейшее развитие учебного комплекса планируется в рамках магистерской диссертации.</a:t>
            </a:r>
          </a:p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По теме бакалаврской работы были подготовлены статьи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98450" marR="5080" indent="-28575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Лузинсан А.А. Прототип программного обеспечения для визуального конструирования нейронных сетей на основе принципов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Blueprint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Научная сессия ТУСУР-2024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сборник избранных статей международной научно-технической конференции студентов, аспирантов и молодых ученых. Принято к публикации.</a:t>
            </a:r>
          </a:p>
          <a:p>
            <a:pPr marL="298450" marR="5080" indent="-28575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Лузинсан А.А. Автоматизация проектирования архитектур нейронных сетей // Инновационные научные исследования. Принято к публикации.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14394" y="6093833"/>
            <a:ext cx="52006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3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9182" y="381000"/>
            <a:ext cx="38893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9182" y="1222419"/>
            <a:ext cx="10047605" cy="4516621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>
              <a:lnSpc>
                <a:spcPct val="150000"/>
              </a:lnSpc>
            </a:pPr>
            <a:r>
              <a:rPr lang="ru-RU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учебного комплекса для проектирования и обучения нейронных сетей, который позволит повысить эффективность процесса формирования компетенций студентов в области глубокого обучения на основе типовых архитектур </a:t>
            </a:r>
            <a:r>
              <a:rPr lang="ru-RU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сетей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4875" indent="-400050">
              <a:lnSpc>
                <a:spcPct val="100000"/>
              </a:lnSpc>
              <a:spcBef>
                <a:spcPts val="960"/>
              </a:spcBef>
              <a:buFont typeface="Microsoft Sans Serif"/>
              <a:buAutoNum type="arabicPeriod"/>
              <a:tabLst>
                <a:tab pos="904875" algn="l"/>
                <a:tab pos="905510" algn="l"/>
              </a:tabLst>
            </a:pPr>
            <a:r>
              <a:rPr lang="ru-RU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анализ требований.</a:t>
            </a:r>
          </a:p>
          <a:p>
            <a:pPr marL="904875" indent="-400050">
              <a:lnSpc>
                <a:spcPct val="100000"/>
              </a:lnSpc>
              <a:spcBef>
                <a:spcPts val="960"/>
              </a:spcBef>
              <a:buFont typeface="Microsoft Sans Serif"/>
              <a:buAutoNum type="arabicPeriod"/>
              <a:tabLst>
                <a:tab pos="904875" algn="l"/>
                <a:tab pos="905510" algn="l"/>
              </a:tabLst>
            </a:pPr>
            <a:r>
              <a:rPr lang="ru-RU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Определить спецификации и функциональные возможности.</a:t>
            </a:r>
          </a:p>
          <a:p>
            <a:pPr marL="904875" indent="-400050">
              <a:lnSpc>
                <a:spcPct val="100000"/>
              </a:lnSpc>
              <a:spcBef>
                <a:spcPts val="960"/>
              </a:spcBef>
              <a:buFont typeface="Microsoft Sans Serif"/>
              <a:buAutoNum type="arabicPeriod"/>
              <a:tabLst>
                <a:tab pos="904875" algn="l"/>
                <a:tab pos="905510" algn="l"/>
              </a:tabLst>
            </a:pPr>
            <a:r>
              <a:rPr lang="ru-RU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Выполнить проектирование интерфейса и архитектуры.</a:t>
            </a:r>
          </a:p>
          <a:p>
            <a:pPr marL="904875" indent="-400050">
              <a:lnSpc>
                <a:spcPct val="100000"/>
              </a:lnSpc>
              <a:spcBef>
                <a:spcPts val="960"/>
              </a:spcBef>
              <a:buFont typeface="Microsoft Sans Serif"/>
              <a:buAutoNum type="arabicPeriod"/>
              <a:tabLst>
                <a:tab pos="904875" algn="l"/>
                <a:tab pos="905510" algn="l"/>
              </a:tabLst>
            </a:pPr>
            <a:r>
              <a:rPr lang="ru-RU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учебный комплекс.</a:t>
            </a:r>
          </a:p>
          <a:p>
            <a:pPr marL="904875" indent="-400050">
              <a:lnSpc>
                <a:spcPct val="100000"/>
              </a:lnSpc>
              <a:spcBef>
                <a:spcPts val="960"/>
              </a:spcBef>
              <a:buFont typeface="Microsoft Sans Serif"/>
              <a:buAutoNum type="arabicPeriod"/>
              <a:tabLst>
                <a:tab pos="904875" algn="l"/>
                <a:tab pos="905510" algn="l"/>
              </a:tabLst>
            </a:pPr>
            <a:r>
              <a:rPr lang="ru-RU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Протестировать учебный комплекс.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0955850" y="6147124"/>
            <a:ext cx="1236345" cy="488315"/>
            <a:chOff x="10955850" y="6147124"/>
            <a:chExt cx="1236345" cy="4883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0A4DD60-3A2E-4A3E-90CA-082C44663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1"/>
            <a:ext cx="5867400" cy="634119"/>
          </a:xfrm>
        </p:spPr>
        <p:txBody>
          <a:bodyPr>
            <a:noAutofit/>
          </a:bodyPr>
          <a:lstStyle/>
          <a:p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</a:t>
            </a:r>
            <a:r>
              <a:rPr lang="ru-RU" sz="36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предметной</a:t>
            </a:r>
            <a:r>
              <a:rPr lang="ru-RU" sz="36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  <a:endParaRPr lang="ru-RU" sz="3600" b="1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A661DF3-9B29-4E29-8A9C-1DD4E30335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глубокого обучения</a:t>
            </a:r>
          </a:p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</a:t>
            </a:r>
            <a:r>
              <a:rPr lang="ru-RU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нейронных сетей </a:t>
            </a:r>
          </a:p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Архитектуры </a:t>
            </a:r>
            <a:r>
              <a:rPr lang="ru-RU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нейронных сетей для задачи классификации изображений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800" dirty="0"/>
          </a:p>
        </p:txBody>
      </p:sp>
      <p:pic>
        <p:nvPicPr>
          <p:cNvPr id="7" name="image8.png">
            <a:extLst>
              <a:ext uri="{FF2B5EF4-FFF2-40B4-BE49-F238E27FC236}">
                <a16:creationId xmlns:a16="http://schemas.microsoft.com/office/drawing/2014/main" id="{70CCE1A6-3CCD-4346-8043-FF50D0D0AE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676400" y="3581400"/>
            <a:ext cx="3048635" cy="2174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7663A4-DC96-45AB-8A01-69121AB78431}"/>
              </a:ext>
            </a:extLst>
          </p:cNvPr>
          <p:cNvSpPr txBox="1"/>
          <p:nvPr/>
        </p:nvSpPr>
        <p:spPr>
          <a:xfrm>
            <a:off x="7620000" y="1795600"/>
            <a:ext cx="138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y=f(</a:t>
            </a:r>
            <a:r>
              <a:rPr lang="ru-RU" sz="1800" b="1" i="1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Wx</a:t>
            </a:r>
            <a:r>
              <a:rPr lang="ru-RU" sz="1800" i="1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+</a:t>
            </a:r>
            <a:r>
              <a:rPr lang="ru-RU" sz="1800" b="1" i="1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b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),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82025-7392-432A-A20F-FCE21D1B8518}"/>
              </a:ext>
            </a:extLst>
          </p:cNvPr>
          <p:cNvSpPr txBox="1"/>
          <p:nvPr/>
        </p:nvSpPr>
        <p:spPr>
          <a:xfrm>
            <a:off x="6248400" y="2164932"/>
            <a:ext cx="446027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800" i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где d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– количество признаков;</a:t>
            </a:r>
          </a:p>
          <a:p>
            <a:pPr indent="269875" algn="just">
              <a:lnSpc>
                <a:spcPct val="150000"/>
              </a:lnSpc>
            </a:pPr>
            <a:r>
              <a:rPr lang="ru-RU" sz="1800" i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k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– количество классов;</a:t>
            </a:r>
          </a:p>
          <a:p>
            <a:pPr indent="269875" algn="just">
              <a:lnSpc>
                <a:spcPct val="150000"/>
              </a:lnSpc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x</a:t>
            </a:r>
            <a:r>
              <a:rPr lang="ru-RU" sz="1800" baseline="-250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– входной вектор, </a:t>
            </a:r>
            <a:r>
              <a:rPr lang="ru-RU" sz="1800" i="1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x</a:t>
            </a:r>
            <a:r>
              <a:rPr lang="ru-RU" sz="1800" i="1" baseline="-25000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i</a:t>
            </a:r>
            <a:r>
              <a:rPr lang="ru-RU" sz="1800" dirty="0" err="1">
                <a:effectLst/>
                <a:latin typeface="Gungsuh" panose="02030600000101010101" pitchFamily="18" charset="-127"/>
                <a:ea typeface="Source Han Serif CN"/>
                <a:cs typeface="Gungsuh" panose="02030600000101010101" pitchFamily="18" charset="-127"/>
              </a:rPr>
              <a:t>∈ℝ</a:t>
            </a:r>
            <a:r>
              <a:rPr lang="ru-RU" sz="1800" i="1" baseline="30000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d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;</a:t>
            </a:r>
          </a:p>
          <a:p>
            <a:pPr indent="269875" algn="just">
              <a:lnSpc>
                <a:spcPct val="150000"/>
              </a:lnSpc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b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– смещение, </a:t>
            </a:r>
            <a:r>
              <a:rPr lang="ru-RU" sz="1800" i="1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b</a:t>
            </a:r>
            <a:r>
              <a:rPr lang="ru-RU" sz="1800" i="1" baseline="-25000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i</a:t>
            </a:r>
            <a:r>
              <a:rPr lang="ru-RU" sz="1800" dirty="0" err="1">
                <a:effectLst/>
                <a:latin typeface="Gungsuh" panose="02030600000101010101" pitchFamily="18" charset="-127"/>
                <a:ea typeface="Source Han Serif CN"/>
                <a:cs typeface="Gungsuh" panose="02030600000101010101" pitchFamily="18" charset="-127"/>
              </a:rPr>
              <a:t>∈ℝ</a:t>
            </a:r>
            <a:r>
              <a:rPr lang="ru-RU" sz="1800" i="1" baseline="30000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k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;</a:t>
            </a:r>
          </a:p>
          <a:p>
            <a:pPr indent="269875" algn="just">
              <a:lnSpc>
                <a:spcPct val="150000"/>
              </a:lnSpc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W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– весовые коэффициенты, </a:t>
            </a:r>
            <a:r>
              <a:rPr lang="ru-RU" sz="1800" i="1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w</a:t>
            </a:r>
            <a:r>
              <a:rPr lang="ru-RU" sz="1800" i="1" baseline="-25000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i</a:t>
            </a:r>
            <a:r>
              <a:rPr lang="ru-RU" sz="1800" i="1" baseline="30000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j</a:t>
            </a:r>
            <a:r>
              <a:rPr lang="ru-RU" sz="1800" dirty="0" err="1">
                <a:effectLst/>
                <a:latin typeface="Gungsuh" panose="02030600000101010101" pitchFamily="18" charset="-127"/>
                <a:ea typeface="Source Han Serif CN"/>
                <a:cs typeface="Gungsuh" panose="02030600000101010101" pitchFamily="18" charset="-127"/>
              </a:rPr>
              <a:t>∈ℝ</a:t>
            </a:r>
            <a:r>
              <a:rPr lang="ru-RU" sz="1800" i="1" baseline="30000" dirty="0" err="1">
                <a:effectLst/>
                <a:latin typeface="Arial Unicode MS"/>
                <a:ea typeface="Arial Unicode MS"/>
                <a:cs typeface="Arial Unicode MS"/>
              </a:rPr>
              <a:t>k✕d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;</a:t>
            </a:r>
          </a:p>
          <a:p>
            <a:pPr indent="269875" algn="just">
              <a:lnSpc>
                <a:spcPct val="150000"/>
              </a:lnSpc>
            </a:pPr>
            <a:r>
              <a:rPr lang="ru-RU" sz="1800" i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(</a:t>
            </a:r>
            <a:r>
              <a:rPr lang="ru-RU" sz="1800" b="1" i="1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Wx</a:t>
            </a:r>
            <a:r>
              <a:rPr lang="ru-RU" sz="1800" i="1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+</a:t>
            </a:r>
            <a:r>
              <a:rPr lang="ru-RU" sz="1800" b="1" i="1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b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)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– вектор условных </a:t>
            </a:r>
          </a:p>
          <a:p>
            <a:pPr indent="26987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вероятностей наблюдения (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логиты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,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o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);</a:t>
            </a:r>
          </a:p>
          <a:p>
            <a:pPr indent="269875" algn="just">
              <a:lnSpc>
                <a:spcPct val="150000"/>
              </a:lnSpc>
            </a:pPr>
            <a:r>
              <a:rPr lang="ru-RU" sz="1800" i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f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– функция активации;</a:t>
            </a:r>
          </a:p>
          <a:p>
            <a:r>
              <a:rPr lang="ru-RU" sz="1800" i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   y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– выходной сигнал</a:t>
            </a:r>
            <a:endParaRPr lang="ru-RU" dirty="0"/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801F69FD-FD2B-4FE3-8525-E2760ED7B1B5}"/>
              </a:ext>
            </a:extLst>
          </p:cNvPr>
          <p:cNvGrpSpPr/>
          <p:nvPr/>
        </p:nvGrpSpPr>
        <p:grpSpPr>
          <a:xfrm>
            <a:off x="10955850" y="6147124"/>
            <a:ext cx="1236343" cy="488315"/>
            <a:chOff x="10955850" y="6147124"/>
            <a:chExt cx="1236343" cy="488315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ACD1142E-2D23-4826-A26B-8656EA3F8D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B6FEB8CD-C6F7-4ADB-A2D6-8A9C09029397}"/>
                </a:ext>
              </a:extLst>
            </p:cNvPr>
            <p:cNvSpPr/>
            <p:nvPr/>
          </p:nvSpPr>
          <p:spPr>
            <a:xfrm>
              <a:off x="11193974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8">
            <a:extLst>
              <a:ext uri="{FF2B5EF4-FFF2-40B4-BE49-F238E27FC236}">
                <a16:creationId xmlns:a16="http://schemas.microsoft.com/office/drawing/2014/main" id="{B0C0F2A2-66F1-4C9D-A3CB-666040B4F36E}"/>
              </a:ext>
            </a:extLst>
          </p:cNvPr>
          <p:cNvSpPr txBox="1">
            <a:spLocks/>
          </p:cNvSpPr>
          <p:nvPr/>
        </p:nvSpPr>
        <p:spPr>
          <a:xfrm>
            <a:off x="11488994" y="6135939"/>
            <a:ext cx="570865" cy="520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lang="ru-RU" sz="4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38100">
                <a:lnSpc>
                  <a:spcPts val="3970"/>
                </a:lnSpc>
              </a:pPr>
              <a:t>3</a:t>
            </a:fld>
            <a:endParaRPr lang="ru-R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82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3">
            <a:extLst>
              <a:ext uri="{FF2B5EF4-FFF2-40B4-BE49-F238E27FC236}">
                <a16:creationId xmlns:a16="http://schemas.microsoft.com/office/drawing/2014/main" id="{B49386C6-DC1C-4076-993A-6B3CF293F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123045"/>
              </p:ext>
            </p:extLst>
          </p:nvPr>
        </p:nvGraphicFramePr>
        <p:xfrm>
          <a:off x="6095998" y="1567341"/>
          <a:ext cx="5486402" cy="476766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429002">
                  <a:extLst>
                    <a:ext uri="{9D8B030D-6E8A-4147-A177-3AD203B41FA5}">
                      <a16:colId xmlns:a16="http://schemas.microsoft.com/office/drawing/2014/main" val="133248596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903647042"/>
                    </a:ext>
                  </a:extLst>
                </a:gridCol>
              </a:tblGrid>
              <a:tr h="9535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Softmax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773406"/>
                  </a:ext>
                </a:extLst>
              </a:tr>
              <a:tr h="9535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Cross-Entropy Loss</a:t>
                      </a:r>
                      <a:endParaRPr lang="ru-RU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3942295"/>
                  </a:ext>
                </a:extLst>
              </a:tr>
              <a:tr h="9535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Функции активаций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927167"/>
                  </a:ext>
                </a:extLst>
              </a:tr>
              <a:tr h="9535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6629301"/>
                  </a:ext>
                </a:extLst>
              </a:tr>
              <a:tr h="9535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1243128"/>
                  </a:ext>
                </a:extLst>
              </a:tr>
            </a:tbl>
          </a:graphicData>
        </a:graphic>
      </p:graphicFrame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0A4DD60-3A2E-4A3E-90CA-082C44663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1"/>
            <a:ext cx="5867400" cy="634119"/>
          </a:xfrm>
        </p:spPr>
        <p:txBody>
          <a:bodyPr>
            <a:noAutofit/>
          </a:bodyPr>
          <a:lstStyle/>
          <a:p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</a:t>
            </a:r>
            <a:r>
              <a:rPr lang="ru-RU" sz="36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предметной</a:t>
            </a:r>
            <a:r>
              <a:rPr lang="ru-RU" sz="36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  <a:endParaRPr lang="ru-RU" sz="3600" b="1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A661DF3-9B29-4E29-8A9C-1DD4E30335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глубокого обучения</a:t>
            </a:r>
          </a:p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</a:t>
            </a:r>
            <a:r>
              <a:rPr lang="ru-RU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нейронных сетей </a:t>
            </a:r>
          </a:p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Архитектуры </a:t>
            </a:r>
            <a:r>
              <a:rPr lang="ru-RU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нейронных сетей для задачи классификации изображений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800" dirty="0"/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801F69FD-FD2B-4FE3-8525-E2760ED7B1B5}"/>
              </a:ext>
            </a:extLst>
          </p:cNvPr>
          <p:cNvGrpSpPr/>
          <p:nvPr/>
        </p:nvGrpSpPr>
        <p:grpSpPr>
          <a:xfrm>
            <a:off x="10955850" y="6147124"/>
            <a:ext cx="1236343" cy="488315"/>
            <a:chOff x="10955850" y="6147124"/>
            <a:chExt cx="1236343" cy="488315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ACD1142E-2D23-4826-A26B-8656EA3F8DA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B6FEB8CD-C6F7-4ADB-A2D6-8A9C09029397}"/>
                </a:ext>
              </a:extLst>
            </p:cNvPr>
            <p:cNvSpPr/>
            <p:nvPr/>
          </p:nvSpPr>
          <p:spPr>
            <a:xfrm>
              <a:off x="11193974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8">
            <a:extLst>
              <a:ext uri="{FF2B5EF4-FFF2-40B4-BE49-F238E27FC236}">
                <a16:creationId xmlns:a16="http://schemas.microsoft.com/office/drawing/2014/main" id="{B0C0F2A2-66F1-4C9D-A3CB-666040B4F36E}"/>
              </a:ext>
            </a:extLst>
          </p:cNvPr>
          <p:cNvSpPr txBox="1">
            <a:spLocks/>
          </p:cNvSpPr>
          <p:nvPr/>
        </p:nvSpPr>
        <p:spPr>
          <a:xfrm>
            <a:off x="11488994" y="6135939"/>
            <a:ext cx="570865" cy="520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lang="ru-RU" sz="4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38100">
                <a:lnSpc>
                  <a:spcPts val="3970"/>
                </a:lnSpc>
              </a:pPr>
              <a:t>4</a:t>
            </a:fld>
            <a:endParaRPr lang="ru-R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37A397-1C87-4C1F-94AB-58D6C6CA4E15}"/>
                  </a:ext>
                </a:extLst>
              </p:cNvPr>
              <p:cNvSpPr txBox="1"/>
              <p:nvPr/>
            </p:nvSpPr>
            <p:spPr>
              <a:xfrm>
                <a:off x="6095638" y="1675581"/>
                <a:ext cx="3428821" cy="746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ŷ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37A397-1C87-4C1F-94AB-58D6C6CA4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638" y="1675581"/>
                <a:ext cx="3428821" cy="7466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64571E4-C575-4969-AC9C-A5BF9010BC00}"/>
                  </a:ext>
                </a:extLst>
              </p:cNvPr>
              <p:cNvSpPr txBox="1"/>
              <p:nvPr/>
            </p:nvSpPr>
            <p:spPr>
              <a:xfrm>
                <a:off x="6095819" y="2609967"/>
                <a:ext cx="3428822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,ŷ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64571E4-C575-4969-AC9C-A5BF9010B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819" y="2609967"/>
                <a:ext cx="3428822" cy="7875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AE81ABA-EEE4-48C6-AB73-366489D17639}"/>
                  </a:ext>
                </a:extLst>
              </p:cNvPr>
              <p:cNvSpPr txBox="1"/>
              <p:nvPr/>
            </p:nvSpPr>
            <p:spPr>
              <a:xfrm>
                <a:off x="6095639" y="3772903"/>
                <a:ext cx="34290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AE81ABA-EEE4-48C6-AB73-366489D17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639" y="3772903"/>
                <a:ext cx="34290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9145E0-91F0-43EF-8586-F6056D8FD210}"/>
                  </a:ext>
                </a:extLst>
              </p:cNvPr>
              <p:cNvSpPr txBox="1"/>
              <p:nvPr/>
            </p:nvSpPr>
            <p:spPr>
              <a:xfrm>
                <a:off x="6095639" y="4517648"/>
                <a:ext cx="3429361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9145E0-91F0-43EF-8586-F6056D8FD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639" y="4517648"/>
                <a:ext cx="3429361" cy="6594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CB25D6-16F7-4515-9AD2-EA93A447DF1F}"/>
                  </a:ext>
                </a:extLst>
              </p:cNvPr>
              <p:cNvSpPr txBox="1"/>
              <p:nvPr/>
            </p:nvSpPr>
            <p:spPr>
              <a:xfrm>
                <a:off x="6095639" y="5536230"/>
                <a:ext cx="3429002" cy="676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CB25D6-16F7-4515-9AD2-EA93A447D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639" y="5536230"/>
                <a:ext cx="3429002" cy="6765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22B211E-F10F-451E-BB4B-8D64072FED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69" t="13807" r="69741" b="5347"/>
          <a:stretch/>
        </p:blipFill>
        <p:spPr>
          <a:xfrm>
            <a:off x="616744" y="3303257"/>
            <a:ext cx="1885950" cy="162877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6334BF6-6B39-4EBB-B188-7D23C308DD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956" t="12996" r="36436" b="5728"/>
          <a:stretch/>
        </p:blipFill>
        <p:spPr>
          <a:xfrm>
            <a:off x="2259807" y="4357831"/>
            <a:ext cx="2052638" cy="188322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CF54D05-1EE7-4C87-8996-2D9D9CA864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7570" t="11824" r="3856" b="5770"/>
          <a:stretch/>
        </p:blipFill>
        <p:spPr>
          <a:xfrm>
            <a:off x="4289335" y="3343996"/>
            <a:ext cx="1785986" cy="156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0A4DD60-3A2E-4A3E-90CA-082C44663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1"/>
            <a:ext cx="5791200" cy="634119"/>
          </a:xfrm>
        </p:spPr>
        <p:txBody>
          <a:bodyPr>
            <a:noAutofit/>
          </a:bodyPr>
          <a:lstStyle/>
          <a:p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</a:t>
            </a:r>
            <a:r>
              <a:rPr lang="ru-RU" sz="36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предметной</a:t>
            </a:r>
            <a:r>
              <a:rPr lang="ru-RU" sz="36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  <a:endParaRPr lang="ru-RU" sz="3600" b="1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A661DF3-9B29-4E29-8A9C-1DD4E30335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глубокого обучения</a:t>
            </a:r>
          </a:p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</a:t>
            </a:r>
            <a:r>
              <a:rPr lang="ru-RU" sz="1800" spc="-5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sz="1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нейронных сетей </a:t>
            </a:r>
          </a:p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Архитектуры </a:t>
            </a:r>
            <a:r>
              <a:rPr lang="ru-RU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нейронных сетей для задачи классификации изображений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800" dirty="0"/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801F69FD-FD2B-4FE3-8525-E2760ED7B1B5}"/>
              </a:ext>
            </a:extLst>
          </p:cNvPr>
          <p:cNvGrpSpPr/>
          <p:nvPr/>
        </p:nvGrpSpPr>
        <p:grpSpPr>
          <a:xfrm>
            <a:off x="10955850" y="6147124"/>
            <a:ext cx="1236343" cy="488315"/>
            <a:chOff x="10955850" y="6147124"/>
            <a:chExt cx="1236343" cy="488315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ACD1142E-2D23-4826-A26B-8656EA3F8DA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B6FEB8CD-C6F7-4ADB-A2D6-8A9C09029397}"/>
                </a:ext>
              </a:extLst>
            </p:cNvPr>
            <p:cNvSpPr/>
            <p:nvPr/>
          </p:nvSpPr>
          <p:spPr>
            <a:xfrm>
              <a:off x="11193974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8">
            <a:extLst>
              <a:ext uri="{FF2B5EF4-FFF2-40B4-BE49-F238E27FC236}">
                <a16:creationId xmlns:a16="http://schemas.microsoft.com/office/drawing/2014/main" id="{B0C0F2A2-66F1-4C9D-A3CB-666040B4F36E}"/>
              </a:ext>
            </a:extLst>
          </p:cNvPr>
          <p:cNvSpPr txBox="1">
            <a:spLocks/>
          </p:cNvSpPr>
          <p:nvPr/>
        </p:nvSpPr>
        <p:spPr>
          <a:xfrm>
            <a:off x="11488994" y="6135939"/>
            <a:ext cx="570865" cy="520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lang="ru-RU" sz="4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38100">
                <a:lnSpc>
                  <a:spcPts val="3970"/>
                </a:lnSpc>
              </a:pPr>
              <a:t>5</a:t>
            </a:fld>
            <a:endParaRPr lang="ru-R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291240-1BBE-49F8-8DCB-7765D7FB3EAC}"/>
                  </a:ext>
                </a:extLst>
              </p:cNvPr>
              <p:cNvSpPr txBox="1"/>
              <p:nvPr/>
            </p:nvSpPr>
            <p:spPr>
              <a:xfrm>
                <a:off x="6096000" y="2286000"/>
                <a:ext cx="5486400" cy="683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𝛥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𝛥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291240-1BBE-49F8-8DCB-7765D7FB3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86000"/>
                <a:ext cx="5486400" cy="683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age15.png">
            <a:extLst>
              <a:ext uri="{FF2B5EF4-FFF2-40B4-BE49-F238E27FC236}">
                <a16:creationId xmlns:a16="http://schemas.microsoft.com/office/drawing/2014/main" id="{B9003E12-D75F-45C9-86FB-FF76FA7FEA5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6686550" y="3290028"/>
            <a:ext cx="4305300" cy="1857375"/>
          </a:xfrm>
          <a:prstGeom prst="rect">
            <a:avLst/>
          </a:prstGeom>
        </p:spPr>
      </p:pic>
      <p:sp>
        <p:nvSpPr>
          <p:cNvPr id="27" name="object 3">
            <a:extLst>
              <a:ext uri="{FF2B5EF4-FFF2-40B4-BE49-F238E27FC236}">
                <a16:creationId xmlns:a16="http://schemas.microsoft.com/office/drawing/2014/main" id="{48B599EB-10AC-4584-949F-3A445CD6EB41}"/>
              </a:ext>
            </a:extLst>
          </p:cNvPr>
          <p:cNvSpPr txBox="1"/>
          <p:nvPr/>
        </p:nvSpPr>
        <p:spPr>
          <a:xfrm>
            <a:off x="6096000" y="1678847"/>
            <a:ext cx="5486400" cy="41293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60"/>
              </a:spcBef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Формула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сверточного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слоя в срезе канала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772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0A4DD60-3A2E-4A3E-90CA-082C44663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1"/>
            <a:ext cx="5867400" cy="634119"/>
          </a:xfrm>
        </p:spPr>
        <p:txBody>
          <a:bodyPr>
            <a:noAutofit/>
          </a:bodyPr>
          <a:lstStyle/>
          <a:p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</a:t>
            </a:r>
            <a:r>
              <a:rPr lang="ru-RU" sz="36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предметной</a:t>
            </a:r>
            <a:r>
              <a:rPr lang="ru-RU" sz="36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  <a:endParaRPr lang="ru-RU" sz="3600" b="1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A661DF3-9B29-4E29-8A9C-1DD4E30335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глубокого обучения</a:t>
            </a:r>
          </a:p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</a:t>
            </a:r>
            <a:r>
              <a:rPr lang="ru-RU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нейронных сетей </a:t>
            </a:r>
          </a:p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Архитектуры </a:t>
            </a:r>
            <a:r>
              <a:rPr lang="ru-RU" sz="1800" spc="-5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sz="1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нейронных сетей для задачи классификации изображений</a:t>
            </a:r>
            <a:endParaRPr lang="ru-RU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800" dirty="0"/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801F69FD-FD2B-4FE3-8525-E2760ED7B1B5}"/>
              </a:ext>
            </a:extLst>
          </p:cNvPr>
          <p:cNvGrpSpPr/>
          <p:nvPr/>
        </p:nvGrpSpPr>
        <p:grpSpPr>
          <a:xfrm>
            <a:off x="10955850" y="6147124"/>
            <a:ext cx="1236343" cy="488315"/>
            <a:chOff x="10955850" y="6147124"/>
            <a:chExt cx="1236343" cy="488315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ACD1142E-2D23-4826-A26B-8656EA3F8DA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B6FEB8CD-C6F7-4ADB-A2D6-8A9C09029397}"/>
                </a:ext>
              </a:extLst>
            </p:cNvPr>
            <p:cNvSpPr/>
            <p:nvPr/>
          </p:nvSpPr>
          <p:spPr>
            <a:xfrm>
              <a:off x="11193974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8">
            <a:extLst>
              <a:ext uri="{FF2B5EF4-FFF2-40B4-BE49-F238E27FC236}">
                <a16:creationId xmlns:a16="http://schemas.microsoft.com/office/drawing/2014/main" id="{B0C0F2A2-66F1-4C9D-A3CB-666040B4F36E}"/>
              </a:ext>
            </a:extLst>
          </p:cNvPr>
          <p:cNvSpPr txBox="1">
            <a:spLocks/>
          </p:cNvSpPr>
          <p:nvPr/>
        </p:nvSpPr>
        <p:spPr>
          <a:xfrm>
            <a:off x="11488994" y="6135939"/>
            <a:ext cx="570865" cy="520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lang="ru-RU" sz="4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38100">
                <a:lnSpc>
                  <a:spcPts val="3970"/>
                </a:lnSpc>
              </a:pPr>
              <a:t>6</a:t>
            </a:fld>
            <a:endParaRPr lang="ru-R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Объект 4">
            <a:extLst>
              <a:ext uri="{FF2B5EF4-FFF2-40B4-BE49-F238E27FC236}">
                <a16:creationId xmlns:a16="http://schemas.microsoft.com/office/drawing/2014/main" id="{60D406D6-6A66-5BBA-099A-A302D13CB1F8}"/>
              </a:ext>
            </a:extLst>
          </p:cNvPr>
          <p:cNvSpPr txBox="1">
            <a:spLocks/>
          </p:cNvSpPr>
          <p:nvPr/>
        </p:nvSpPr>
        <p:spPr>
          <a:xfrm>
            <a:off x="6511483" y="1579562"/>
            <a:ext cx="5181600" cy="3698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8450" indent="-285750">
              <a:lnSpc>
                <a:spcPct val="100000"/>
              </a:lnSpc>
              <a:spcBef>
                <a:spcPts val="1060"/>
              </a:spcBef>
            </a:pPr>
            <a:r>
              <a:rPr lang="en-US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LeNet</a:t>
            </a:r>
            <a:endParaRPr lang="en-US" sz="18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1060"/>
              </a:spcBef>
            </a:pPr>
            <a:r>
              <a:rPr lang="en-US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endParaRPr lang="en-US" sz="18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1060"/>
              </a:spcBef>
            </a:pPr>
            <a:r>
              <a:rPr 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</a:p>
          <a:p>
            <a:pPr marL="298450" indent="-285750">
              <a:lnSpc>
                <a:spcPct val="100000"/>
              </a:lnSpc>
              <a:spcBef>
                <a:spcPts val="1060"/>
              </a:spcBef>
            </a:pPr>
            <a:r>
              <a:rPr lang="en-US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</a:t>
            </a:r>
            <a:endParaRPr lang="en-US" sz="18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1060"/>
              </a:spcBef>
            </a:pPr>
            <a:r>
              <a:rPr lang="en-US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746351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6324600" cy="518091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40"/>
              </a:spcBef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Функциональные требования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955850" y="6147124"/>
            <a:ext cx="1236345" cy="488315"/>
            <a:chOff x="10955850" y="6147124"/>
            <a:chExt cx="1236345" cy="4883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18.png">
            <a:extLst>
              <a:ext uri="{FF2B5EF4-FFF2-40B4-BE49-F238E27FC236}">
                <a16:creationId xmlns:a16="http://schemas.microsoft.com/office/drawing/2014/main" id="{C54F21FB-18D1-4CC3-BAA8-746740665DAC}"/>
              </a:ext>
            </a:extLst>
          </p:cNvPr>
          <p:cNvPicPr/>
          <p:nvPr/>
        </p:nvPicPr>
        <p:blipFill>
          <a:blip r:embed="rId3"/>
          <a:srcRect l="14358" t="25499" r="9683" b="39225"/>
          <a:stretch>
            <a:fillRect/>
          </a:stretch>
        </p:blipFill>
        <p:spPr bwMode="auto">
          <a:xfrm>
            <a:off x="2918972" y="1600200"/>
            <a:ext cx="7045007" cy="41932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000" y="483300"/>
            <a:ext cx="4384075" cy="518091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40"/>
              </a:spcBef>
            </a:pPr>
            <a: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аналогов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955850" y="6147124"/>
            <a:ext cx="1236345" cy="488315"/>
            <a:chOff x="10955850" y="6147124"/>
            <a:chExt cx="1236345" cy="4883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5BF70853-2351-472E-AF7E-8AF94041F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021328"/>
              </p:ext>
            </p:extLst>
          </p:nvPr>
        </p:nvGraphicFramePr>
        <p:xfrm>
          <a:off x="573294" y="1143000"/>
          <a:ext cx="10915701" cy="47022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3306">
                  <a:extLst>
                    <a:ext uri="{9D8B030D-6E8A-4147-A177-3AD203B41FA5}">
                      <a16:colId xmlns:a16="http://schemas.microsoft.com/office/drawing/2014/main" val="3319244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152546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12981804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5285614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45149768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43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0036">
                <a:tc rowSpan="2"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88D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Критерии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88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8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22629"/>
                  </a:ext>
                </a:extLst>
              </a:tr>
              <a:tr h="9168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Инструмент визуального проектирования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C5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Ориентирован на неподготовленных пользователей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C5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Акцент на обучении моделей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C5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Бесплатный доступ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C5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Отечественная разработка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C5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Доступ из России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C5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372642"/>
                  </a:ext>
                </a:extLst>
              </a:tr>
              <a:tr h="49505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Teachable Machine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8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772337"/>
                  </a:ext>
                </a:extLst>
              </a:tr>
              <a:tr h="495055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KNIME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8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152530"/>
                  </a:ext>
                </a:extLst>
              </a:tr>
              <a:tr h="49505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IBM Watson Studio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8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336884"/>
                  </a:ext>
                </a:extLst>
              </a:tr>
              <a:tr h="49505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Azure Machine Learning Studio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8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069218"/>
                  </a:ext>
                </a:extLst>
              </a:tr>
              <a:tr h="49505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Lobe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8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05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Loginom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8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609510"/>
                  </a:ext>
                </a:extLst>
              </a:tr>
              <a:tr h="49505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Учебный комплекс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8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053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451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Соединитель: изогнутый 42">
            <a:extLst>
              <a:ext uri="{FF2B5EF4-FFF2-40B4-BE49-F238E27FC236}">
                <a16:creationId xmlns:a16="http://schemas.microsoft.com/office/drawing/2014/main" id="{412EE7FE-5484-476B-A839-DDEF64B4C8A5}"/>
              </a:ext>
            </a:extLst>
          </p:cNvPr>
          <p:cNvCxnSpPr>
            <a:cxnSpLocks/>
            <a:endCxn id="37" idx="6"/>
          </p:cNvCxnSpPr>
          <p:nvPr/>
        </p:nvCxnSpPr>
        <p:spPr>
          <a:xfrm rot="10800000">
            <a:off x="3340099" y="3952581"/>
            <a:ext cx="4467802" cy="1185715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Овал 35">
            <a:extLst>
              <a:ext uri="{FF2B5EF4-FFF2-40B4-BE49-F238E27FC236}">
                <a16:creationId xmlns:a16="http://schemas.microsoft.com/office/drawing/2014/main" id="{6554E17B-4365-46E7-ACA5-B7E07055C92F}"/>
              </a:ext>
            </a:extLst>
          </p:cNvPr>
          <p:cNvSpPr/>
          <p:nvPr/>
        </p:nvSpPr>
        <p:spPr>
          <a:xfrm>
            <a:off x="7684663" y="4006901"/>
            <a:ext cx="1410480" cy="137160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Noto Sans"/>
            </a:endParaRPr>
          </a:p>
        </p:txBody>
      </p:sp>
      <p:cxnSp>
        <p:nvCxnSpPr>
          <p:cNvPr id="7" name="Соединитель: изогнутый 6">
            <a:extLst>
              <a:ext uri="{FF2B5EF4-FFF2-40B4-BE49-F238E27FC236}">
                <a16:creationId xmlns:a16="http://schemas.microsoft.com/office/drawing/2014/main" id="{00FA1A34-9F0D-42DE-A27D-A353DDFA3E5C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934200" y="2176035"/>
            <a:ext cx="1487115" cy="106326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5800" y="390884"/>
            <a:ext cx="73945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Стек технологий</a:t>
            </a:r>
            <a:endParaRPr b="1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object 5">
            <a:extLst>
              <a:ext uri="{FF2B5EF4-FFF2-40B4-BE49-F238E27FC236}">
                <a16:creationId xmlns:a16="http://schemas.microsoft.com/office/drawing/2014/main" id="{839FEEA3-D63B-4777-80A3-41EF8424759B}"/>
              </a:ext>
            </a:extLst>
          </p:cNvPr>
          <p:cNvGrpSpPr/>
          <p:nvPr/>
        </p:nvGrpSpPr>
        <p:grpSpPr>
          <a:xfrm>
            <a:off x="10955850" y="6147124"/>
            <a:ext cx="1236345" cy="488315"/>
            <a:chOff x="10955850" y="6147124"/>
            <a:chExt cx="1236345" cy="488315"/>
          </a:xfrm>
        </p:grpSpPr>
        <p:pic>
          <p:nvPicPr>
            <p:cNvPr id="14" name="object 6">
              <a:extLst>
                <a:ext uri="{FF2B5EF4-FFF2-40B4-BE49-F238E27FC236}">
                  <a16:creationId xmlns:a16="http://schemas.microsoft.com/office/drawing/2014/main" id="{BA540D78-8004-42D7-92E3-E8C13539B43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F91BE311-5189-41CF-92E5-58A8E4C38CB1}"/>
                </a:ext>
              </a:extLst>
            </p:cNvPr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69632EC-2100-4968-8056-A1390D8C3392}"/>
              </a:ext>
            </a:extLst>
          </p:cNvPr>
          <p:cNvPicPr/>
          <p:nvPr/>
        </p:nvPicPr>
        <p:blipFill>
          <a:blip r:embed="rId3"/>
          <a:srcRect l="13682" t="5136" r="20554" b="10555"/>
          <a:stretch/>
        </p:blipFill>
        <p:spPr>
          <a:xfrm rot="21559200">
            <a:off x="7811475" y="4299855"/>
            <a:ext cx="1219320" cy="609480"/>
          </a:xfrm>
          <a:prstGeom prst="rect">
            <a:avLst/>
          </a:prstGeom>
          <a:ln w="0">
            <a:noFill/>
          </a:ln>
        </p:spPr>
      </p:pic>
      <p:sp>
        <p:nvSpPr>
          <p:cNvPr id="16" name="object 8">
            <a:extLst>
              <a:ext uri="{FF2B5EF4-FFF2-40B4-BE49-F238E27FC236}">
                <a16:creationId xmlns:a16="http://schemas.microsoft.com/office/drawing/2014/main" id="{DC8F76D5-ED88-4207-8B33-389D9AC4215B}"/>
              </a:ext>
            </a:extLst>
          </p:cNvPr>
          <p:cNvSpPr txBox="1">
            <a:spLocks/>
          </p:cNvSpPr>
          <p:nvPr/>
        </p:nvSpPr>
        <p:spPr>
          <a:xfrm>
            <a:off x="11488994" y="6147491"/>
            <a:ext cx="570865" cy="522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3500" b="0" i="0" kern="1200">
                <a:solidFill>
                  <a:schemeClr val="bg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marL="38100">
                <a:lnSpc>
                  <a:spcPts val="3970"/>
                </a:lnSpc>
              </a:pPr>
              <a:t>9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A91A5A0-AC33-4C01-AB2D-92E5A76AB9E8}"/>
              </a:ext>
            </a:extLst>
          </p:cNvPr>
          <p:cNvPicPr/>
          <p:nvPr/>
        </p:nvPicPr>
        <p:blipFill>
          <a:blip r:embed="rId4"/>
          <a:stretch/>
        </p:blipFill>
        <p:spPr>
          <a:xfrm rot="20477400">
            <a:off x="7124595" y="3333615"/>
            <a:ext cx="2417040" cy="2330280"/>
          </a:xfrm>
          <a:prstGeom prst="rect">
            <a:avLst/>
          </a:prstGeom>
          <a:ln w="0">
            <a:noFill/>
          </a:ln>
        </p:spPr>
      </p:pic>
      <p:cxnSp>
        <p:nvCxnSpPr>
          <p:cNvPr id="38" name="Соединитель: изогнутый 37">
            <a:extLst>
              <a:ext uri="{FF2B5EF4-FFF2-40B4-BE49-F238E27FC236}">
                <a16:creationId xmlns:a16="http://schemas.microsoft.com/office/drawing/2014/main" id="{C19A51CE-4618-451F-82A4-637C1E5A71BB}"/>
              </a:ext>
            </a:extLst>
          </p:cNvPr>
          <p:cNvCxnSpPr>
            <a:cxnSpLocks/>
            <a:stCxn id="25" idx="3"/>
            <a:endCxn id="36" idx="0"/>
          </p:cNvCxnSpPr>
          <p:nvPr/>
        </p:nvCxnSpPr>
        <p:spPr>
          <a:xfrm flipH="1">
            <a:off x="8389903" y="2754555"/>
            <a:ext cx="1831412" cy="1252346"/>
          </a:xfrm>
          <a:prstGeom prst="curvedConnector4">
            <a:avLst>
              <a:gd name="adj1" fmla="val -12482"/>
              <a:gd name="adj2" fmla="val 60987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56D5A50-7D8E-4F1C-86AC-B32936B6D719}"/>
              </a:ext>
            </a:extLst>
          </p:cNvPr>
          <p:cNvPicPr/>
          <p:nvPr/>
        </p:nvPicPr>
        <p:blipFill>
          <a:blip r:embed="rId5"/>
          <a:stretch/>
        </p:blipFill>
        <p:spPr>
          <a:xfrm rot="780000">
            <a:off x="6229995" y="3200415"/>
            <a:ext cx="716760" cy="903240"/>
          </a:xfrm>
          <a:prstGeom prst="rect">
            <a:avLst/>
          </a:prstGeom>
          <a:ln w="0">
            <a:noFill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CADA054-8508-44B3-BEAB-2CEDE9508E04}"/>
              </a:ext>
            </a:extLst>
          </p:cNvPr>
          <p:cNvPicPr/>
          <p:nvPr/>
        </p:nvPicPr>
        <p:blipFill>
          <a:blip r:embed="rId6"/>
          <a:stretch/>
        </p:blipFill>
        <p:spPr>
          <a:xfrm rot="947400">
            <a:off x="6039555" y="2121855"/>
            <a:ext cx="1260000" cy="1260000"/>
          </a:xfrm>
          <a:prstGeom prst="rect">
            <a:avLst/>
          </a:prstGeom>
          <a:ln w="0"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955C06-ADCF-44FE-80E3-201D89B5DE37}"/>
              </a:ext>
            </a:extLst>
          </p:cNvPr>
          <p:cNvSpPr txBox="1"/>
          <p:nvPr/>
        </p:nvSpPr>
        <p:spPr>
          <a:xfrm>
            <a:off x="3469155" y="5138295"/>
            <a:ext cx="1260000" cy="483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ru-RU" sz="1400" b="0" strike="noStrike" spc="-1">
                <a:solidFill>
                  <a:srgbClr val="666666"/>
                </a:solidFill>
                <a:latin typeface="Times New Roman"/>
              </a:rPr>
              <a:t>ClearML</a:t>
            </a:r>
            <a:br>
              <a:rPr sz="1400"/>
            </a:br>
            <a:r>
              <a:rPr lang="ru-RU" sz="1400" b="0" strike="noStrike" spc="-1">
                <a:solidFill>
                  <a:srgbClr val="666666"/>
                </a:solidFill>
                <a:latin typeface="Times New Roman"/>
              </a:rPr>
              <a:t>Git </a:t>
            </a:r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F96736-68E1-45C9-BCA5-15B295228B3D}"/>
              </a:ext>
            </a:extLst>
          </p:cNvPr>
          <p:cNvSpPr txBox="1"/>
          <p:nvPr/>
        </p:nvSpPr>
        <p:spPr>
          <a:xfrm>
            <a:off x="3381315" y="4841295"/>
            <a:ext cx="2388240" cy="358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1" strike="noStrike" spc="-1" dirty="0">
                <a:solidFill>
                  <a:srgbClr val="000000"/>
                </a:solidFill>
                <a:latin typeface="Times New Roman"/>
              </a:rPr>
              <a:t>3. Мониторинг, SCV</a:t>
            </a:r>
            <a:endParaRPr lang="ru-RU" sz="1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BA35-8BF2-47B2-8ED5-F5DB9A33DBD8}"/>
              </a:ext>
            </a:extLst>
          </p:cNvPr>
          <p:cNvSpPr txBox="1"/>
          <p:nvPr/>
        </p:nvSpPr>
        <p:spPr>
          <a:xfrm>
            <a:off x="1221315" y="2008095"/>
            <a:ext cx="3477600" cy="68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ru-RU" sz="1400" b="0" strike="noStrike" spc="-1">
                <a:solidFill>
                  <a:srgbClr val="666666"/>
                </a:solidFill>
                <a:latin typeface="Times New Roman"/>
              </a:rPr>
              <a:t>Visual Studio Code</a:t>
            </a:r>
            <a:br>
              <a:rPr sz="1400"/>
            </a:br>
            <a:r>
              <a:rPr lang="ru-RU" sz="1400" b="0" strike="noStrike" spc="-1">
                <a:solidFill>
                  <a:srgbClr val="666666"/>
                </a:solidFill>
                <a:latin typeface="Times New Roman"/>
              </a:rPr>
              <a:t>Python 3.10</a:t>
            </a:r>
            <a:br>
              <a:rPr sz="1400"/>
            </a:br>
            <a:r>
              <a:rPr lang="ru-RU" sz="1400" b="0" strike="noStrike" spc="-1">
                <a:solidFill>
                  <a:srgbClr val="666666"/>
                </a:solidFill>
                <a:latin typeface="Times New Roman"/>
              </a:rPr>
              <a:t>Poetry</a:t>
            </a:r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E23D0EC-DDD6-40FC-8BD2-BC2D0AD587DE}"/>
              </a:ext>
            </a:extLst>
          </p:cNvPr>
          <p:cNvSpPr/>
          <p:nvPr/>
        </p:nvSpPr>
        <p:spPr>
          <a:xfrm>
            <a:off x="3510195" y="1580775"/>
            <a:ext cx="1410480" cy="137160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54817F-3A95-4F9F-AB1F-F1D4A92AA19B}"/>
              </a:ext>
            </a:extLst>
          </p:cNvPr>
          <p:cNvSpPr txBox="1"/>
          <p:nvPr/>
        </p:nvSpPr>
        <p:spPr>
          <a:xfrm>
            <a:off x="1221315" y="1354335"/>
            <a:ext cx="3420000" cy="653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/>
            <a:r>
              <a:rPr lang="ru-RU" sz="1800" b="1" strike="noStrike" spc="-1">
                <a:solidFill>
                  <a:srgbClr val="000000"/>
                </a:solidFill>
                <a:latin typeface="Times New Roman"/>
              </a:rPr>
              <a:t>1. IDE, ЯП, Менеджер зависимостей</a:t>
            </a:r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572485-A4B4-455D-A3AA-14D62837AA03}"/>
              </a:ext>
            </a:extLst>
          </p:cNvPr>
          <p:cNvSpPr txBox="1"/>
          <p:nvPr/>
        </p:nvSpPr>
        <p:spPr>
          <a:xfrm>
            <a:off x="8241315" y="2269815"/>
            <a:ext cx="1980000" cy="969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720000" algn="l"/>
              </a:tabLst>
            </a:pPr>
            <a:r>
              <a:rPr lang="ru-RU" sz="1400" b="0" strike="noStrike" spc="-1" dirty="0" err="1">
                <a:solidFill>
                  <a:srgbClr val="666666"/>
                </a:solidFill>
                <a:latin typeface="Times New Roman"/>
                <a:ea typeface="Noto Sans CJK SC"/>
              </a:rPr>
              <a:t>DearPyGui</a:t>
            </a:r>
            <a:r>
              <a:rPr lang="ru-RU" sz="1400" b="0" strike="noStrike" spc="-1" dirty="0">
                <a:solidFill>
                  <a:srgbClr val="666666"/>
                </a:solidFill>
                <a:latin typeface="Times New Roman"/>
                <a:ea typeface="Noto Sans CJK SC"/>
              </a:rPr>
              <a:t> </a:t>
            </a:r>
            <a:br>
              <a:rPr lang="en-US" sz="1400" b="0" strike="noStrike" spc="-1" dirty="0">
                <a:solidFill>
                  <a:srgbClr val="666666"/>
                </a:solidFill>
                <a:latin typeface="Times New Roman"/>
                <a:ea typeface="Noto Sans CJK SC"/>
              </a:rPr>
            </a:br>
            <a:r>
              <a:rPr lang="ru-RU" sz="1400" b="0" strike="noStrike" spc="-1" dirty="0" err="1">
                <a:solidFill>
                  <a:srgbClr val="666666"/>
                </a:solidFill>
                <a:latin typeface="Times New Roman"/>
                <a:ea typeface="Noto Sans CJK SC"/>
              </a:rPr>
              <a:t>PyTorch</a:t>
            </a:r>
            <a:r>
              <a:rPr lang="ru-RU" sz="1400" b="0" strike="noStrike" spc="-1" dirty="0">
                <a:solidFill>
                  <a:srgbClr val="666666"/>
                </a:solidFill>
                <a:latin typeface="Times New Roman"/>
                <a:ea typeface="Noto Sans CJK SC"/>
              </a:rPr>
              <a:t> </a:t>
            </a:r>
            <a:br>
              <a:rPr lang="en-US" sz="1400" b="0" strike="noStrike" spc="-1" dirty="0">
                <a:solidFill>
                  <a:srgbClr val="666666"/>
                </a:solidFill>
                <a:latin typeface="Times New Roman"/>
                <a:ea typeface="Noto Sans CJK SC"/>
              </a:rPr>
            </a:br>
            <a:r>
              <a:rPr lang="ru-RU" sz="1400" b="0" strike="noStrike" spc="-1" dirty="0" err="1">
                <a:solidFill>
                  <a:srgbClr val="666666"/>
                </a:solidFill>
                <a:latin typeface="Times New Roman"/>
                <a:ea typeface="Noto Sans CJK SC"/>
              </a:rPr>
              <a:t>Torchvision</a:t>
            </a:r>
            <a:r>
              <a:rPr lang="ru-RU" sz="1400" b="0" strike="noStrike" spc="-1" dirty="0">
                <a:solidFill>
                  <a:srgbClr val="666666"/>
                </a:solidFill>
                <a:latin typeface="Times New Roman"/>
                <a:ea typeface="Noto Sans CJK SC"/>
              </a:rPr>
              <a:t> </a:t>
            </a:r>
            <a:br>
              <a:rPr lang="ru-RU" sz="1400" b="0" strike="noStrike" spc="-1" dirty="0">
                <a:solidFill>
                  <a:srgbClr val="666666"/>
                </a:solidFill>
                <a:latin typeface="Times New Roman"/>
                <a:ea typeface="Noto Sans CJK SC"/>
              </a:rPr>
            </a:br>
            <a:r>
              <a:rPr lang="ru-RU" sz="1400" b="0" strike="noStrike" spc="-1" dirty="0" err="1">
                <a:solidFill>
                  <a:srgbClr val="666666"/>
                </a:solidFill>
                <a:latin typeface="Times New Roman"/>
                <a:ea typeface="Noto Sans CJK SC"/>
              </a:rPr>
              <a:t>PyTorch</a:t>
            </a:r>
            <a:r>
              <a:rPr lang="ru-RU" sz="1400" b="0" strike="noStrike" spc="-1" dirty="0">
                <a:solidFill>
                  <a:srgbClr val="666666"/>
                </a:solidFill>
                <a:latin typeface="Times New Roman"/>
                <a:ea typeface="Noto Sans CJK SC"/>
              </a:rPr>
              <a:t> </a:t>
            </a:r>
            <a:r>
              <a:rPr lang="ru-RU" sz="1400" b="0" strike="noStrike" spc="-1" dirty="0" err="1">
                <a:solidFill>
                  <a:srgbClr val="666666"/>
                </a:solidFill>
                <a:latin typeface="Times New Roman"/>
                <a:ea typeface="Noto Sans CJK SC"/>
              </a:rPr>
              <a:t>Lightning</a:t>
            </a:r>
            <a:endParaRPr lang="ru-RU" sz="14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3807A0-D7FF-4EFB-B719-0CDA2D9F569C}"/>
              </a:ext>
            </a:extLst>
          </p:cNvPr>
          <p:cNvSpPr txBox="1"/>
          <p:nvPr/>
        </p:nvSpPr>
        <p:spPr>
          <a:xfrm>
            <a:off x="8421315" y="1974255"/>
            <a:ext cx="1800000" cy="403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/>
            <a:r>
              <a:rPr lang="ru-RU" sz="1800" b="1" strike="noStrike" spc="-1">
                <a:solidFill>
                  <a:srgbClr val="000000"/>
                </a:solidFill>
                <a:latin typeface="Times New Roman"/>
              </a:rPr>
              <a:t>2. Библиотеки</a:t>
            </a:r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89A7EA0-54DB-463E-A6D2-436E91522690}"/>
              </a:ext>
            </a:extLst>
          </p:cNvPr>
          <p:cNvPicPr/>
          <p:nvPr/>
        </p:nvPicPr>
        <p:blipFill>
          <a:blip r:embed="rId7"/>
          <a:stretch/>
        </p:blipFill>
        <p:spPr>
          <a:xfrm rot="72000">
            <a:off x="5687835" y="2538015"/>
            <a:ext cx="855000" cy="957960"/>
          </a:xfrm>
          <a:prstGeom prst="rect">
            <a:avLst/>
          </a:prstGeom>
          <a:ln w="0">
            <a:noFill/>
          </a:ln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A090E9C-0FDF-45B5-A0AE-F92159077A7A}"/>
              </a:ext>
            </a:extLst>
          </p:cNvPr>
          <p:cNvPicPr/>
          <p:nvPr/>
        </p:nvPicPr>
        <p:blipFill>
          <a:blip r:embed="rId8"/>
          <a:srcRect l="9637" t="17109" r="64849" b="18362"/>
          <a:stretch/>
        </p:blipFill>
        <p:spPr>
          <a:xfrm rot="520800">
            <a:off x="9120133" y="3313921"/>
            <a:ext cx="458640" cy="462240"/>
          </a:xfrm>
          <a:prstGeom prst="rect">
            <a:avLst/>
          </a:prstGeom>
          <a:ln w="0">
            <a:noFill/>
          </a:ln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1D7D0D8-724E-414E-8586-6DF6FF18A0D6}"/>
              </a:ext>
            </a:extLst>
          </p:cNvPr>
          <p:cNvPicPr/>
          <p:nvPr/>
        </p:nvPicPr>
        <p:blipFill>
          <a:blip r:embed="rId9"/>
          <a:srcRect r="63045"/>
          <a:stretch/>
        </p:blipFill>
        <p:spPr>
          <a:xfrm>
            <a:off x="1761315" y="3239295"/>
            <a:ext cx="1669320" cy="1518840"/>
          </a:xfrm>
          <a:prstGeom prst="rect">
            <a:avLst/>
          </a:prstGeom>
          <a:ln w="0">
            <a:noFill/>
          </a:ln>
        </p:spPr>
      </p:pic>
      <p:sp>
        <p:nvSpPr>
          <p:cNvPr id="37" name="Овал 36">
            <a:extLst>
              <a:ext uri="{FF2B5EF4-FFF2-40B4-BE49-F238E27FC236}">
                <a16:creationId xmlns:a16="http://schemas.microsoft.com/office/drawing/2014/main" id="{BBF1F485-4AE4-4023-82A0-8005C572CB13}"/>
              </a:ext>
            </a:extLst>
          </p:cNvPr>
          <p:cNvSpPr/>
          <p:nvPr/>
        </p:nvSpPr>
        <p:spPr>
          <a:xfrm>
            <a:off x="1884304" y="3244850"/>
            <a:ext cx="1455795" cy="141546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6D333DA-E161-48AA-B474-9379BDFC732C}"/>
              </a:ext>
            </a:extLst>
          </p:cNvPr>
          <p:cNvPicPr/>
          <p:nvPr/>
        </p:nvPicPr>
        <p:blipFill>
          <a:blip r:embed="rId10"/>
          <a:srcRect l="17370" t="19694" r="2945" b="16328"/>
          <a:stretch/>
        </p:blipFill>
        <p:spPr>
          <a:xfrm>
            <a:off x="2113208" y="4687351"/>
            <a:ext cx="1386720" cy="1113120"/>
          </a:xfrm>
          <a:prstGeom prst="rect">
            <a:avLst/>
          </a:prstGeom>
          <a:ln w="0">
            <a:noFill/>
          </a:ln>
        </p:spPr>
      </p:pic>
      <p:sp>
        <p:nvSpPr>
          <p:cNvPr id="35" name="Овал 34">
            <a:extLst>
              <a:ext uri="{FF2B5EF4-FFF2-40B4-BE49-F238E27FC236}">
                <a16:creationId xmlns:a16="http://schemas.microsoft.com/office/drawing/2014/main" id="{F2418312-F705-4C36-B535-663B35E24EA4}"/>
              </a:ext>
            </a:extLst>
          </p:cNvPr>
          <p:cNvSpPr/>
          <p:nvPr/>
        </p:nvSpPr>
        <p:spPr>
          <a:xfrm>
            <a:off x="5639536" y="2488487"/>
            <a:ext cx="1410480" cy="137160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Noto Sans"/>
            </a:endParaRPr>
          </a:p>
        </p:txBody>
      </p:sp>
      <p:cxnSp>
        <p:nvCxnSpPr>
          <p:cNvPr id="3" name="Соединитель: изогнутый 2">
            <a:extLst>
              <a:ext uri="{FF2B5EF4-FFF2-40B4-BE49-F238E27FC236}">
                <a16:creationId xmlns:a16="http://schemas.microsoft.com/office/drawing/2014/main" id="{BDC27B57-5D9D-4B73-AB7B-762D8F22FC0F}"/>
              </a:ext>
            </a:extLst>
          </p:cNvPr>
          <p:cNvCxnSpPr>
            <a:stCxn id="23" idx="7"/>
          </p:cNvCxnSpPr>
          <p:nvPr/>
        </p:nvCxnSpPr>
        <p:spPr>
          <a:xfrm>
            <a:off x="4729155" y="1752600"/>
            <a:ext cx="914400" cy="91440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2" id="{E0AA2961-2462-44C9-A2FC-FB4DE33C9300}" vid="{F3B6674C-7AEE-4CD1-A37F-EC22DDAAFA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1985</TotalTime>
  <Words>622</Words>
  <Application>Microsoft Office PowerPoint</Application>
  <PresentationFormat>Широкоэкранный</PresentationFormat>
  <Paragraphs>166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30" baseType="lpstr">
      <vt:lpstr>Gungsuh</vt:lpstr>
      <vt:lpstr>Arial</vt:lpstr>
      <vt:lpstr>Arial Unicode MS</vt:lpstr>
      <vt:lpstr>Calibri</vt:lpstr>
      <vt:lpstr>Cambria Math</vt:lpstr>
      <vt:lpstr>Microsoft Sans Serif</vt:lpstr>
      <vt:lpstr>Noto Sans</vt:lpstr>
      <vt:lpstr>Times New Roman</vt:lpstr>
      <vt:lpstr>Verdana</vt:lpstr>
      <vt:lpstr>Wingdings</vt:lpstr>
      <vt:lpstr>Office Theme</vt:lpstr>
      <vt:lpstr>1_Тема Office</vt:lpstr>
      <vt:lpstr>Презентация PowerPoint</vt:lpstr>
      <vt:lpstr>Цель и задачи</vt:lpstr>
      <vt:lpstr>Обзор предметной области</vt:lpstr>
      <vt:lpstr>Обзор предметной области</vt:lpstr>
      <vt:lpstr>Обзор предметной области</vt:lpstr>
      <vt:lpstr>Обзор предметной области</vt:lpstr>
      <vt:lpstr>Функциональные требования</vt:lpstr>
      <vt:lpstr>Обзор аналогов</vt:lpstr>
      <vt:lpstr>Стек технологий</vt:lpstr>
      <vt:lpstr>Проектирование.  Диаграмма последовательности</vt:lpstr>
      <vt:lpstr>Проектирование. Макеты интерфейса</vt:lpstr>
      <vt:lpstr>Реализация. Диаграмма интерфейсных классов</vt:lpstr>
      <vt:lpstr>Реализация  Диаграмма  ресурсных классов</vt:lpstr>
      <vt:lpstr>Реализация Диаграмма классов обучения</vt:lpstr>
      <vt:lpstr>Демонстрация Размещение датасета и связывание узлов</vt:lpstr>
      <vt:lpstr>Демонстрация Справочная информация, конфигурация архитектуры, сохранение проекта</vt:lpstr>
      <vt:lpstr>Тестирование. GoogLeNet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2.а Презентация</dc:title>
  <dc:creator>luzinsan</dc:creator>
  <cp:lastModifiedBy>luzinsan</cp:lastModifiedBy>
  <cp:revision>58</cp:revision>
  <dcterms:created xsi:type="dcterms:W3CDTF">2024-05-14T10:22:02Z</dcterms:created>
  <dcterms:modified xsi:type="dcterms:W3CDTF">2024-06-19T18:37:37Z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